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70" r:id="rId14"/>
    <p:sldId id="271" r:id="rId15"/>
    <p:sldId id="268" r:id="rId16"/>
    <p:sldId id="272" r:id="rId17"/>
    <p:sldId id="273" r:id="rId18"/>
    <p:sldId id="274" r:id="rId19"/>
    <p:sldId id="269"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EA8799-B13E-4BE8-BEDF-D83756B9DEE1}" v="333" dt="2017-08-07T17:00:30.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71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131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49344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418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470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238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197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1593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9584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3512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34371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71015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 name="Freeform: Shap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2" name="Freeform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extLst>
              <p:ext uri="{D42A27DB-BD31-4B8C-83A1-F6EECF244321}">
                <p14:modId xmlns:p14="http://schemas.microsoft.com/office/powerpoint/2010/main" val="2382780146"/>
              </p:ext>
            </p:extLst>
          </p:nvPr>
        </p:nvSpPr>
        <p:spPr>
          <a:xfrm>
            <a:off x="1524000" y="2245809"/>
            <a:ext cx="9144000" cy="1564716"/>
          </a:xfrm>
        </p:spPr>
        <p:txBody>
          <a:bodyPr>
            <a:normAutofit/>
          </a:bodyPr>
          <a:lstStyle/>
          <a:p>
            <a:pPr algn="l"/>
            <a:r>
              <a:rPr lang="en-US" sz="4800">
                <a:latin typeface="Calibri"/>
              </a:rPr>
              <a:t>Our Home in </a:t>
            </a:r>
            <a:r>
              <a:rPr lang="en-US" sz="4800" err="1">
                <a:latin typeface="Calibri"/>
              </a:rPr>
              <a:t>Altenbach</a:t>
            </a:r>
          </a:p>
        </p:txBody>
      </p:sp>
      <p:sp>
        <p:nvSpPr>
          <p:cNvPr id="3" name="Subtitle 2"/>
          <p:cNvSpPr>
            <a:spLocks noGrp="1"/>
          </p:cNvSpPr>
          <p:nvPr>
            <p:ph type="subTitle" idx="1"/>
            <p:extLst>
              <p:ext uri="{D42A27DB-BD31-4B8C-83A1-F6EECF244321}">
                <p14:modId xmlns:p14="http://schemas.microsoft.com/office/powerpoint/2010/main" val="2442789074"/>
              </p:ext>
            </p:extLst>
          </p:nvPr>
        </p:nvSpPr>
        <p:spPr>
          <a:xfrm>
            <a:off x="1524000" y="3845195"/>
            <a:ext cx="9144000" cy="801418"/>
          </a:xfrm>
        </p:spPr>
        <p:txBody>
          <a:bodyPr vert="horz" lIns="91440" tIns="45720" rIns="91440" bIns="45720" rtlCol="0" anchor="t">
            <a:normAutofit/>
          </a:bodyPr>
          <a:lstStyle/>
          <a:p>
            <a:pPr algn="l"/>
            <a:r>
              <a:rPr lang="en-US" sz="2000"/>
              <a:t>A Very Short Virtual Tour</a:t>
            </a:r>
            <a:endParaRPr lang="en-US"/>
          </a:p>
          <a:p>
            <a:pPr algn="l"/>
            <a:r>
              <a:rPr lang="en-US" sz="2000"/>
              <a:t>By Kai</a:t>
            </a:r>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4" descr="Parents' Bedroom_1.jpg"/>
          <p:cNvPicPr>
            <a:picLocks noGrp="1" noChangeAspect="1"/>
          </p:cNvPicPr>
          <p:nvPr>
            <p:ph idx="1"/>
          </p:nvPr>
        </p:nvPicPr>
        <p:blipFill rotWithShape="1">
          <a:blip r:embed="rId2"/>
          <a:srcRect t="14052" b="10697"/>
          <a:stretch/>
        </p:blipFill>
        <p:spPr>
          <a:xfrm>
            <a:off x="20" y="10"/>
            <a:ext cx="12191980" cy="6857990"/>
          </a:xfrm>
          <a:prstGeom prst="rect">
            <a:avLst/>
          </a:prstGeom>
        </p:spPr>
      </p:pic>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4610100" cy="13239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extLst>
              <p:ext uri="{D42A27DB-BD31-4B8C-83A1-F6EECF244321}">
                <p14:modId xmlns:p14="http://schemas.microsoft.com/office/powerpoint/2010/main" val="267471102"/>
              </p:ext>
            </p:extLst>
          </p:nvPr>
        </p:nvSpPr>
        <p:spPr>
          <a:xfrm>
            <a:off x="106710" y="4730955"/>
            <a:ext cx="4584700" cy="1320594"/>
          </a:xfrm>
          <a:prstGeom prst="rect">
            <a:avLst/>
          </a:prstGeom>
          <a:noFill/>
          <a:ln w="174625" cap="sq" cmpd="thinThick">
            <a:noFill/>
            <a:miter lim="800000"/>
          </a:ln>
        </p:spPr>
        <p:txBody>
          <a:bodyPr vert="horz" lIns="91440" tIns="45720" rIns="91440" bIns="45720" rtlCol="0" anchor="ctr">
            <a:normAutofit/>
          </a:bodyPr>
          <a:lstStyle/>
          <a:p>
            <a:r>
              <a:rPr lang="en-US" sz="2000">
                <a:solidFill>
                  <a:schemeClr val="bg1"/>
                </a:solidFill>
              </a:rPr>
              <a:t>This room </a:t>
            </a:r>
            <a:r>
              <a:rPr lang="en-US" sz="2000">
                <a:solidFill>
                  <a:srgbClr val="FFFFFF"/>
                </a:solidFill>
              </a:rPr>
              <a:t>doubles as an office and my parents' bedroom. Through the door you can see the stairway that leads up here.</a:t>
            </a:r>
            <a:endParaRPr lang="en-US" sz="2000"/>
          </a:p>
        </p:txBody>
      </p:sp>
    </p:spTree>
    <p:extLst>
      <p:ext uri="{BB962C8B-B14F-4D97-AF65-F5344CB8AC3E}">
        <p14:creationId xmlns:p14="http://schemas.microsoft.com/office/powerpoint/2010/main" val="187069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Yellow Room_2.jpg"/>
          <p:cNvPicPr>
            <a:picLocks noChangeAspect="1"/>
          </p:cNvPicPr>
          <p:nvPr/>
        </p:nvPicPr>
        <p:blipFill>
          <a:blip r:embed="rId2"/>
          <a:stretch>
            <a:fillRect/>
          </a:stretch>
        </p:blipFill>
        <p:spPr>
          <a:xfrm>
            <a:off x="0" y="2218889"/>
            <a:ext cx="6190850" cy="4643874"/>
          </a:xfrm>
          <a:prstGeom prst="rect">
            <a:avLst/>
          </a:prstGeom>
        </p:spPr>
      </p:pic>
      <p:pic>
        <p:nvPicPr>
          <p:cNvPr id="8" name="Picture 8" descr="Yellow Room_3.jpg"/>
          <p:cNvPicPr>
            <a:picLocks noChangeAspect="1"/>
          </p:cNvPicPr>
          <p:nvPr/>
        </p:nvPicPr>
        <p:blipFill>
          <a:blip r:embed="rId3"/>
          <a:stretch>
            <a:fillRect/>
          </a:stretch>
        </p:blipFill>
        <p:spPr>
          <a:xfrm>
            <a:off x="6170616" y="0"/>
            <a:ext cx="6025253" cy="4522718"/>
          </a:xfrm>
          <a:prstGeom prst="rect">
            <a:avLst/>
          </a:prstGeom>
        </p:spPr>
      </p:pic>
      <p:sp>
        <p:nvSpPr>
          <p:cNvPr id="16" name="TextBox 15"/>
          <p:cNvSpPr txBox="1"/>
          <p:nvPr>
            <p:extLst>
              <p:ext uri="{D42A27DB-BD31-4B8C-83A1-F6EECF244321}">
                <p14:modId xmlns:p14="http://schemas.microsoft.com/office/powerpoint/2010/main" val="1435961039"/>
              </p:ext>
            </p:extLst>
          </p:nvPr>
        </p:nvSpPr>
        <p:spPr>
          <a:xfrm>
            <a:off x="9529" y="0"/>
            <a:ext cx="6148388" cy="2246313"/>
          </a:xfrm>
          <a:prstGeom prst="rect">
            <a:avLst/>
          </a:prstGeom>
          <a:solidFill>
            <a:schemeClr val="tx1">
              <a:lumMod val="65000"/>
              <a:lumOff val="35000"/>
            </a:schemeClr>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FFFFFF"/>
                </a:solidFill>
                <a:latin typeface="Calibri Light"/>
              </a:rPr>
              <a:t>This is the what we call "the yellow room." It has air conditioning and is the number one candidate for my own room. The glass door on the left leads into the small conservatory (right).</a:t>
            </a:r>
          </a:p>
        </p:txBody>
      </p:sp>
      <p:pic>
        <p:nvPicPr>
          <p:cNvPr id="18" name="Picture 19" descr="Terrace.jpg"/>
          <p:cNvPicPr>
            <a:picLocks noChangeAspect="1"/>
          </p:cNvPicPr>
          <p:nvPr/>
        </p:nvPicPr>
        <p:blipFill>
          <a:blip r:embed="rId4"/>
          <a:stretch>
            <a:fillRect/>
          </a:stretch>
        </p:blipFill>
        <p:spPr>
          <a:xfrm>
            <a:off x="6183313" y="4511675"/>
            <a:ext cx="3490301" cy="2371725"/>
          </a:xfrm>
          <a:prstGeom prst="rect">
            <a:avLst/>
          </a:prstGeom>
        </p:spPr>
      </p:pic>
      <p:sp>
        <p:nvSpPr>
          <p:cNvPr id="22" name="TextBox 21"/>
          <p:cNvSpPr txBox="1"/>
          <p:nvPr>
            <p:extLst>
              <p:ext uri="{D42A27DB-BD31-4B8C-83A1-F6EECF244321}">
                <p14:modId xmlns:p14="http://schemas.microsoft.com/office/powerpoint/2010/main" val="1801241493"/>
              </p:ext>
            </p:extLst>
          </p:nvPr>
        </p:nvSpPr>
        <p:spPr>
          <a:xfrm>
            <a:off x="9672638" y="4524375"/>
            <a:ext cx="2499418" cy="2389188"/>
          </a:xfrm>
          <a:prstGeom prst="rect">
            <a:avLst/>
          </a:prstGeom>
          <a:solidFill>
            <a:schemeClr val="tx1">
              <a:lumMod val="65000"/>
              <a:lumOff val="35000"/>
            </a:schemeClr>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latin typeface="Calibri Light"/>
              </a:rPr>
              <a:t>The glass door on the right leads out to the balcony (left) which overlooks our garden.</a:t>
            </a:r>
          </a:p>
        </p:txBody>
      </p:sp>
    </p:spTree>
    <p:extLst>
      <p:ext uri="{BB962C8B-B14F-4D97-AF65-F5344CB8AC3E}">
        <p14:creationId xmlns:p14="http://schemas.microsoft.com/office/powerpoint/2010/main" val="407995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Conservatory_1.jpg"/>
          <p:cNvPicPr>
            <a:picLocks noChangeAspect="1"/>
          </p:cNvPicPr>
          <p:nvPr/>
        </p:nvPicPr>
        <p:blipFill>
          <a:blip r:embed="rId2"/>
          <a:stretch>
            <a:fillRect/>
          </a:stretch>
        </p:blipFill>
        <p:spPr>
          <a:xfrm>
            <a:off x="4129088" y="790575"/>
            <a:ext cx="3943021" cy="2947186"/>
          </a:xfrm>
          <a:prstGeom prst="rect">
            <a:avLst/>
          </a:prstGeom>
        </p:spPr>
      </p:pic>
      <p:pic>
        <p:nvPicPr>
          <p:cNvPr id="12" name="Picture 12" descr="Conservatory_5.jpg"/>
          <p:cNvPicPr>
            <a:picLocks noChangeAspect="1"/>
          </p:cNvPicPr>
          <p:nvPr/>
        </p:nvPicPr>
        <p:blipFill>
          <a:blip r:embed="rId3"/>
          <a:stretch>
            <a:fillRect/>
          </a:stretch>
        </p:blipFill>
        <p:spPr>
          <a:xfrm>
            <a:off x="8193088" y="790575"/>
            <a:ext cx="4027957" cy="3011285"/>
          </a:xfrm>
          <a:prstGeom prst="rect">
            <a:avLst/>
          </a:prstGeom>
        </p:spPr>
      </p:pic>
      <p:cxnSp>
        <p:nvCxnSpPr>
          <p:cNvPr id="25" name="Straight Connector 24"/>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Conservatory Entrance.jpg"/>
          <p:cNvPicPr>
            <a:picLocks noGrp="1" noChangeAspect="1"/>
          </p:cNvPicPr>
          <p:nvPr>
            <p:ph idx="1"/>
          </p:nvPr>
        </p:nvPicPr>
        <p:blipFill>
          <a:blip r:embed="rId4"/>
          <a:stretch>
            <a:fillRect/>
          </a:stretch>
        </p:blipFill>
        <p:spPr>
          <a:xfrm>
            <a:off x="0" y="790575"/>
            <a:ext cx="3998195" cy="2989703"/>
          </a:xfrm>
          <a:prstGeom prst="rect">
            <a:avLst/>
          </a:prstGeom>
        </p:spPr>
      </p:pic>
      <p:sp>
        <p:nvSpPr>
          <p:cNvPr id="2" name="Title 1"/>
          <p:cNvSpPr>
            <a:spLocks noGrp="1"/>
          </p:cNvSpPr>
          <p:nvPr>
            <p:ph type="title"/>
            <p:extLst>
              <p:ext uri="{D42A27DB-BD31-4B8C-83A1-F6EECF244321}">
                <p14:modId xmlns:p14="http://schemas.microsoft.com/office/powerpoint/2010/main" val="3213204329"/>
              </p:ext>
            </p:extLst>
          </p:nvPr>
        </p:nvSpPr>
        <p:spPr>
          <a:xfrm>
            <a:off x="527050" y="4654820"/>
            <a:ext cx="11141075" cy="1779318"/>
          </a:xfrm>
        </p:spPr>
        <p:txBody>
          <a:bodyPr vert="horz" lIns="91440" tIns="45720" rIns="91440" bIns="45720" rtlCol="0" anchor="b">
            <a:normAutofit/>
          </a:bodyPr>
          <a:lstStyle/>
          <a:p>
            <a:r>
              <a:rPr lang="en-US" sz="2800">
                <a:solidFill>
                  <a:schemeClr val="bg1"/>
                </a:solidFill>
              </a:rPr>
              <a:t>The</a:t>
            </a:r>
            <a:r>
              <a:rPr lang="en-US" sz="2800">
                <a:solidFill>
                  <a:srgbClr val="FFFFFF"/>
                </a:solidFill>
              </a:rPr>
              <a:t> conservatory has two entrances from inside: one through the yellow room (left) and one through the family room (as you may have seen). The lower level is where all the plants are growing. We're thinking of planting a lemon tree somewhere here.</a:t>
            </a:r>
            <a:endParaRPr lang="en-US" sz="2800"/>
          </a:p>
        </p:txBody>
      </p:sp>
    </p:spTree>
    <p:extLst>
      <p:ext uri="{BB962C8B-B14F-4D97-AF65-F5344CB8AC3E}">
        <p14:creationId xmlns:p14="http://schemas.microsoft.com/office/powerpoint/2010/main" val="2685895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Conservatory_4.jpg"/>
          <p:cNvPicPr>
            <a:picLocks noChangeAspect="1"/>
          </p:cNvPicPr>
          <p:nvPr/>
        </p:nvPicPr>
        <p:blipFill rotWithShape="1">
          <a:blip r:embed="rId2"/>
          <a:srcRect r="-1" b="2671"/>
          <a:stretch/>
        </p:blipFill>
        <p:spPr>
          <a:xfrm>
            <a:off x="317635" y="3509433"/>
            <a:ext cx="4160452" cy="3026833"/>
          </a:xfrm>
          <a:prstGeom prst="rect">
            <a:avLst/>
          </a:prstGeom>
        </p:spPr>
      </p:pic>
      <p:pic>
        <p:nvPicPr>
          <p:cNvPr id="4" name="Picture 4" descr="Conservatory_2.jpg"/>
          <p:cNvPicPr>
            <a:picLocks noGrp="1" noChangeAspect="1"/>
          </p:cNvPicPr>
          <p:nvPr>
            <p:ph idx="1"/>
          </p:nvPr>
        </p:nvPicPr>
        <p:blipFill rotWithShape="1">
          <a:blip r:embed="rId3"/>
          <a:srcRect t="24971" r="2" b="19269"/>
          <a:stretch/>
        </p:blipFill>
        <p:spPr>
          <a:xfrm>
            <a:off x="4654296" y="299363"/>
            <a:ext cx="7217085" cy="3008188"/>
          </a:xfrm>
          <a:prstGeom prst="rect">
            <a:avLst/>
          </a:prstGeom>
        </p:spPr>
      </p:pic>
      <p:pic>
        <p:nvPicPr>
          <p:cNvPr id="6" name="Picture 6" descr="Conservatory_3.jpg"/>
          <p:cNvPicPr>
            <a:picLocks noChangeAspect="1"/>
          </p:cNvPicPr>
          <p:nvPr/>
        </p:nvPicPr>
        <p:blipFill rotWithShape="1">
          <a:blip r:embed="rId4"/>
          <a:srcRect t="456" r="-1" b="1495"/>
          <a:stretch/>
        </p:blipFill>
        <p:spPr>
          <a:xfrm>
            <a:off x="317635" y="299363"/>
            <a:ext cx="4160452" cy="3049204"/>
          </a:xfrm>
          <a:prstGeom prst="rect">
            <a:avLst/>
          </a:prstGeom>
        </p:spPr>
      </p:pic>
      <p:sp>
        <p:nvSpPr>
          <p:cNvPr id="2" name="Title 1"/>
          <p:cNvSpPr>
            <a:spLocks noGrp="1"/>
          </p:cNvSpPr>
          <p:nvPr>
            <p:ph type="title"/>
            <p:extLst>
              <p:ext uri="{D42A27DB-BD31-4B8C-83A1-F6EECF244321}">
                <p14:modId xmlns:p14="http://schemas.microsoft.com/office/powerpoint/2010/main" val="630864586"/>
              </p:ext>
            </p:extLst>
          </p:nvPr>
        </p:nvSpPr>
        <p:spPr>
          <a:xfrm>
            <a:off x="5021263" y="3559175"/>
            <a:ext cx="6465887" cy="2364800"/>
          </a:xfrm>
        </p:spPr>
        <p:txBody>
          <a:bodyPr vert="horz" lIns="91440" tIns="45720" rIns="91440" bIns="45720" rtlCol="0" anchor="b">
            <a:normAutofit/>
          </a:bodyPr>
          <a:lstStyle/>
          <a:p>
            <a:r>
              <a:rPr lang="en-US" sz="2800">
                <a:solidFill>
                  <a:schemeClr val="bg1"/>
                </a:solidFill>
              </a:rPr>
              <a:t>Here are more photos of the lower level. There's also a sauna in the back (upper right) and a shower that you can't quite see. In the photo on the left, you can catch a glimpse of the surrounding neighborhood.</a:t>
            </a:r>
            <a:endParaRPr lang="en-US" sz="4800">
              <a:solidFill>
                <a:schemeClr val="bg1"/>
              </a:solidFill>
            </a:endParaRPr>
          </a:p>
        </p:txBody>
      </p:sp>
    </p:spTree>
    <p:extLst>
      <p:ext uri="{BB962C8B-B14F-4D97-AF65-F5344CB8AC3E}">
        <p14:creationId xmlns:p14="http://schemas.microsoft.com/office/powerpoint/2010/main" val="191273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Downstairs_2.jpg"/>
          <p:cNvPicPr>
            <a:picLocks noChangeAspect="1"/>
          </p:cNvPicPr>
          <p:nvPr/>
        </p:nvPicPr>
        <p:blipFill>
          <a:blip r:embed="rId2"/>
          <a:stretch>
            <a:fillRect/>
          </a:stretch>
        </p:blipFill>
        <p:spPr>
          <a:xfrm>
            <a:off x="373994" y="307731"/>
            <a:ext cx="5348009" cy="3997637"/>
          </a:xfrm>
          <a:prstGeom prst="rect">
            <a:avLst/>
          </a:prstGeom>
        </p:spPr>
      </p:pic>
      <p:pic>
        <p:nvPicPr>
          <p:cNvPr id="4" name="Picture 4" descr="Downstairs_1.jpg"/>
          <p:cNvPicPr>
            <a:picLocks noGrp="1" noChangeAspect="1"/>
          </p:cNvPicPr>
          <p:nvPr>
            <p:ph idx="1"/>
          </p:nvPr>
        </p:nvPicPr>
        <p:blipFill>
          <a:blip r:embed="rId3"/>
          <a:stretch>
            <a:fillRect/>
          </a:stretch>
        </p:blipFill>
        <p:spPr>
          <a:xfrm>
            <a:off x="6469997" y="307731"/>
            <a:ext cx="5348009" cy="3997637"/>
          </a:xfrm>
          <a:prstGeom prst="rect">
            <a:avLst/>
          </a:prstGeom>
        </p:spPr>
      </p:pic>
      <p:sp>
        <p:nvSpPr>
          <p:cNvPr id="2" name="Title 1"/>
          <p:cNvSpPr>
            <a:spLocks noGrp="1"/>
          </p:cNvSpPr>
          <p:nvPr>
            <p:ph type="title"/>
            <p:extLst>
              <p:ext uri="{D42A27DB-BD31-4B8C-83A1-F6EECF244321}">
                <p14:modId xmlns:p14="http://schemas.microsoft.com/office/powerpoint/2010/main" val="3326690919"/>
              </p:ext>
            </p:extLst>
          </p:nvPr>
        </p:nvSpPr>
        <p:spPr>
          <a:xfrm>
            <a:off x="526534" y="4857750"/>
            <a:ext cx="11141075" cy="1284727"/>
          </a:xfrm>
        </p:spPr>
        <p:txBody>
          <a:bodyPr vert="horz" lIns="91440" tIns="45720" rIns="91440" bIns="45720" rtlCol="0" anchor="b">
            <a:normAutofit/>
          </a:bodyPr>
          <a:lstStyle/>
          <a:p>
            <a:pPr algn="ctr"/>
            <a:r>
              <a:rPr lang="en-US" sz="2800">
                <a:solidFill>
                  <a:schemeClr val="bg1"/>
                </a:solidFill>
              </a:rPr>
              <a:t>There's not much to see downstairs (a freezer, the washing machine, and the part of the house that's being rented) other than the guest room shown above. This is the other possible candidate for my room.</a:t>
            </a:r>
            <a:endParaRPr lang="en-US" sz="5400">
              <a:solidFill>
                <a:schemeClr val="bg1"/>
              </a:solidFill>
            </a:endParaRPr>
          </a:p>
        </p:txBody>
      </p:sp>
    </p:spTree>
    <p:extLst>
      <p:ext uri="{BB962C8B-B14F-4D97-AF65-F5344CB8AC3E}">
        <p14:creationId xmlns:p14="http://schemas.microsoft.com/office/powerpoint/2010/main" val="194653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2" name="Picture 12" descr="Garden_3.jpg"/>
          <p:cNvPicPr>
            <a:picLocks noChangeAspect="1"/>
          </p:cNvPicPr>
          <p:nvPr/>
        </p:nvPicPr>
        <p:blipFill>
          <a:blip r:embed="rId2"/>
          <a:stretch>
            <a:fillRect/>
          </a:stretch>
        </p:blipFill>
        <p:spPr>
          <a:xfrm>
            <a:off x="6071845" y="0"/>
            <a:ext cx="6107455" cy="4564650"/>
          </a:xfrm>
          <a:prstGeom prst="rect">
            <a:avLst/>
          </a:prstGeom>
        </p:spPr>
      </p:pic>
      <p:sp>
        <p:nvSpPr>
          <p:cNvPr id="2" name="Title 1"/>
          <p:cNvSpPr>
            <a:spLocks noGrp="1"/>
          </p:cNvSpPr>
          <p:nvPr>
            <p:ph type="title"/>
            <p:extLst>
              <p:ext uri="{D42A27DB-BD31-4B8C-83A1-F6EECF244321}">
                <p14:modId xmlns:p14="http://schemas.microsoft.com/office/powerpoint/2010/main" val="2952037696"/>
              </p:ext>
            </p:extLst>
          </p:nvPr>
        </p:nvSpPr>
        <p:spPr>
          <a:xfrm>
            <a:off x="527538" y="4756638"/>
            <a:ext cx="11139854" cy="930447"/>
          </a:xfrm>
        </p:spPr>
        <p:txBody>
          <a:bodyPr vert="horz" lIns="91440" tIns="45720" rIns="91440" bIns="45720" rtlCol="0" anchor="b">
            <a:normAutofit/>
          </a:bodyPr>
          <a:lstStyle/>
          <a:p>
            <a:pPr algn="ctr"/>
            <a:r>
              <a:rPr lang="en-US" sz="5400">
                <a:solidFill>
                  <a:schemeClr val="bg1"/>
                </a:solidFill>
              </a:rPr>
              <a:t>The Garden</a:t>
            </a:r>
          </a:p>
        </p:txBody>
      </p:sp>
      <p:pic>
        <p:nvPicPr>
          <p:cNvPr id="14" name="Picture 14" descr="Garden_8.JPG"/>
          <p:cNvPicPr>
            <a:picLocks noChangeAspect="1"/>
          </p:cNvPicPr>
          <p:nvPr/>
        </p:nvPicPr>
        <p:blipFill>
          <a:blip r:embed="rId3"/>
          <a:stretch>
            <a:fillRect/>
          </a:stretch>
        </p:blipFill>
        <p:spPr>
          <a:xfrm>
            <a:off x="0" y="0"/>
            <a:ext cx="6106986" cy="4578231"/>
          </a:xfrm>
          <a:prstGeom prst="rect">
            <a:avLst/>
          </a:prstGeom>
        </p:spPr>
      </p:pic>
    </p:spTree>
    <p:extLst>
      <p:ext uri="{BB962C8B-B14F-4D97-AF65-F5344CB8AC3E}">
        <p14:creationId xmlns:p14="http://schemas.microsoft.com/office/powerpoint/2010/main" val="1683759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Garden_6.jpg"/>
          <p:cNvPicPr>
            <a:picLocks noChangeAspect="1"/>
          </p:cNvPicPr>
          <p:nvPr/>
        </p:nvPicPr>
        <p:blipFill rotWithShape="1">
          <a:blip r:embed="rId2"/>
          <a:srcRect r="-1" b="2671"/>
          <a:stretch/>
        </p:blipFill>
        <p:spPr>
          <a:xfrm>
            <a:off x="317635" y="3509433"/>
            <a:ext cx="4160452" cy="3026833"/>
          </a:xfrm>
          <a:prstGeom prst="rect">
            <a:avLst/>
          </a:prstGeom>
        </p:spPr>
      </p:pic>
      <p:pic>
        <p:nvPicPr>
          <p:cNvPr id="4" name="Picture 4" descr="Garden_2.jpg"/>
          <p:cNvPicPr>
            <a:picLocks noGrp="1" noChangeAspect="1"/>
          </p:cNvPicPr>
          <p:nvPr>
            <p:ph idx="1"/>
          </p:nvPr>
        </p:nvPicPr>
        <p:blipFill rotWithShape="1">
          <a:blip r:embed="rId3"/>
          <a:srcRect l="11377"/>
          <a:stretch/>
        </p:blipFill>
        <p:spPr>
          <a:xfrm>
            <a:off x="4638955" y="321733"/>
            <a:ext cx="3539976" cy="2985818"/>
          </a:xfrm>
          <a:prstGeom prst="rect">
            <a:avLst/>
          </a:prstGeom>
        </p:spPr>
      </p:pic>
      <p:pic>
        <p:nvPicPr>
          <p:cNvPr id="8" name="Picture 8" descr="Garden_5.jpg"/>
          <p:cNvPicPr>
            <a:picLocks noChangeAspect="1"/>
          </p:cNvPicPr>
          <p:nvPr/>
        </p:nvPicPr>
        <p:blipFill rotWithShape="1">
          <a:blip r:embed="rId4"/>
          <a:srcRect l="9302" r="2184"/>
          <a:stretch/>
        </p:blipFill>
        <p:spPr>
          <a:xfrm>
            <a:off x="8348570" y="321734"/>
            <a:ext cx="3535590" cy="2985818"/>
          </a:xfrm>
          <a:prstGeom prst="rect">
            <a:avLst/>
          </a:prstGeom>
        </p:spPr>
      </p:pic>
      <p:pic>
        <p:nvPicPr>
          <p:cNvPr id="6" name="Picture 6" descr="Garden_4.jpg"/>
          <p:cNvPicPr>
            <a:picLocks noChangeAspect="1"/>
          </p:cNvPicPr>
          <p:nvPr/>
        </p:nvPicPr>
        <p:blipFill rotWithShape="1">
          <a:blip r:embed="rId5"/>
          <a:srcRect t="2467" r="-2" b="-2"/>
          <a:stretch/>
        </p:blipFill>
        <p:spPr>
          <a:xfrm>
            <a:off x="317635" y="321733"/>
            <a:ext cx="4151681" cy="3026834"/>
          </a:xfrm>
          <a:prstGeom prst="rect">
            <a:avLst/>
          </a:prstGeom>
        </p:spPr>
      </p:pic>
      <p:sp>
        <p:nvSpPr>
          <p:cNvPr id="12" name="TextBox 11"/>
          <p:cNvSpPr txBox="1"/>
          <p:nvPr>
            <p:extLst>
              <p:ext uri="{D42A27DB-BD31-4B8C-83A1-F6EECF244321}">
                <p14:modId xmlns:p14="http://schemas.microsoft.com/office/powerpoint/2010/main" val="566547800"/>
              </p:ext>
            </p:extLst>
          </p:nvPr>
        </p:nvSpPr>
        <p:spPr>
          <a:xfrm>
            <a:off x="4951413" y="3800475"/>
            <a:ext cx="6481612"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FFFFFF"/>
                </a:solidFill>
                <a:latin typeface="Calibri Light"/>
              </a:rPr>
              <a:t>The garden is very beautiful though wild with a wide variety of plants everywhere. In the photo on the top left you can see our patio and garden table as well as the balcony above and an entrance into the living room. If you were to go around the corner you would see the small pool we have.</a:t>
            </a:r>
            <a:endParaRPr lang="en-US"/>
          </a:p>
        </p:txBody>
      </p:sp>
    </p:spTree>
    <p:extLst>
      <p:ext uri="{BB962C8B-B14F-4D97-AF65-F5344CB8AC3E}">
        <p14:creationId xmlns:p14="http://schemas.microsoft.com/office/powerpoint/2010/main" val="3275653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Pond_1.jpg"/>
          <p:cNvPicPr>
            <a:picLocks noChangeAspect="1"/>
          </p:cNvPicPr>
          <p:nvPr/>
        </p:nvPicPr>
        <p:blipFill rotWithShape="1">
          <a:blip r:embed="rId2"/>
          <a:srcRect r="-1" b="2671"/>
          <a:stretch/>
        </p:blipFill>
        <p:spPr>
          <a:xfrm>
            <a:off x="317635" y="3509433"/>
            <a:ext cx="4160452" cy="3026833"/>
          </a:xfrm>
          <a:prstGeom prst="rect">
            <a:avLst/>
          </a:prstGeom>
        </p:spPr>
      </p:pic>
      <p:pic>
        <p:nvPicPr>
          <p:cNvPr id="6" name="Picture 6" descr="Pool.jpg"/>
          <p:cNvPicPr>
            <a:picLocks noChangeAspect="1"/>
          </p:cNvPicPr>
          <p:nvPr/>
        </p:nvPicPr>
        <p:blipFill rotWithShape="1">
          <a:blip r:embed="rId3"/>
          <a:srcRect l="14025" r="22924" b="-3"/>
          <a:stretch/>
        </p:blipFill>
        <p:spPr>
          <a:xfrm rot="5400000">
            <a:off x="4916034" y="44654"/>
            <a:ext cx="2985818" cy="3539976"/>
          </a:xfrm>
          <a:prstGeom prst="rect">
            <a:avLst/>
          </a:prstGeom>
        </p:spPr>
      </p:pic>
      <p:pic>
        <p:nvPicPr>
          <p:cNvPr id="4" name="Picture 4" descr="Garden_7.jpg"/>
          <p:cNvPicPr>
            <a:picLocks noGrp="1" noChangeAspect="1"/>
          </p:cNvPicPr>
          <p:nvPr>
            <p:ph idx="1"/>
          </p:nvPr>
        </p:nvPicPr>
        <p:blipFill rotWithShape="1">
          <a:blip r:embed="rId4"/>
          <a:srcRect l="28510" r="8365" b="2"/>
          <a:stretch/>
        </p:blipFill>
        <p:spPr>
          <a:xfrm rot="16200000">
            <a:off x="8623456" y="46848"/>
            <a:ext cx="2985818" cy="3535590"/>
          </a:xfrm>
          <a:prstGeom prst="rect">
            <a:avLst/>
          </a:prstGeom>
        </p:spPr>
      </p:pic>
      <p:pic>
        <p:nvPicPr>
          <p:cNvPr id="10" name="Picture 10" descr="Pond_2.jpg"/>
          <p:cNvPicPr>
            <a:picLocks noChangeAspect="1"/>
          </p:cNvPicPr>
          <p:nvPr/>
        </p:nvPicPr>
        <p:blipFill rotWithShape="1">
          <a:blip r:embed="rId5"/>
          <a:srcRect r="-2" b="2465"/>
          <a:stretch/>
        </p:blipFill>
        <p:spPr>
          <a:xfrm>
            <a:off x="317635" y="321733"/>
            <a:ext cx="4151681" cy="3026834"/>
          </a:xfrm>
          <a:prstGeom prst="rect">
            <a:avLst/>
          </a:prstGeom>
        </p:spPr>
      </p:pic>
      <p:sp>
        <p:nvSpPr>
          <p:cNvPr id="2" name="Title 1"/>
          <p:cNvSpPr>
            <a:spLocks noGrp="1"/>
          </p:cNvSpPr>
          <p:nvPr>
            <p:ph type="title"/>
            <p:extLst>
              <p:ext uri="{D42A27DB-BD31-4B8C-83A1-F6EECF244321}">
                <p14:modId xmlns:p14="http://schemas.microsoft.com/office/powerpoint/2010/main" val="3504789919"/>
              </p:ext>
            </p:extLst>
          </p:nvPr>
        </p:nvSpPr>
        <p:spPr>
          <a:xfrm>
            <a:off x="5019437" y="4229100"/>
            <a:ext cx="6465887" cy="1465834"/>
          </a:xfrm>
        </p:spPr>
        <p:txBody>
          <a:bodyPr vert="horz" lIns="91440" tIns="45720" rIns="91440" bIns="45720" rtlCol="0" anchor="b">
            <a:normAutofit/>
          </a:bodyPr>
          <a:lstStyle/>
          <a:p>
            <a:r>
              <a:rPr lang="en-US" sz="3200">
                <a:solidFill>
                  <a:schemeClr val="bg1"/>
                </a:solidFill>
              </a:rPr>
              <a:t>Here you can see our pond (both photos on the left), the pool (middle), and the swing (right).</a:t>
            </a:r>
          </a:p>
        </p:txBody>
      </p:sp>
    </p:spTree>
    <p:extLst>
      <p:ext uri="{BB962C8B-B14F-4D97-AF65-F5344CB8AC3E}">
        <p14:creationId xmlns:p14="http://schemas.microsoft.com/office/powerpoint/2010/main" val="365588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520048263"/>
              </p:ext>
            </p:extLst>
          </p:nvPr>
        </p:nvSpPr>
        <p:spPr>
          <a:xfrm>
            <a:off x="5365750" y="3543300"/>
            <a:ext cx="6566935" cy="3071794"/>
          </a:xfrm>
          <a:solidFill>
            <a:schemeClr val="tx1">
              <a:lumMod val="65000"/>
              <a:lumOff val="35000"/>
            </a:schemeClr>
          </a:solidFill>
          <a:ln w="28575">
            <a:solidFill>
              <a:schemeClr val="tx1"/>
            </a:solidFill>
          </a:ln>
        </p:spPr>
        <p:txBody>
          <a:bodyPr>
            <a:normAutofit/>
          </a:bodyPr>
          <a:lstStyle/>
          <a:p>
            <a:r>
              <a:rPr lang="en-US" sz="3200">
                <a:solidFill>
                  <a:srgbClr val="FFFFFF"/>
                </a:solidFill>
              </a:rPr>
              <a:t>This is the meadow behind our house (left). The tree in the center is the one in which we are building our tree house. To the left is forest and to the right is our garden.</a:t>
            </a:r>
          </a:p>
        </p:txBody>
      </p:sp>
      <p:pic>
        <p:nvPicPr>
          <p:cNvPr id="18" name="Picture 18" descr="Tree.JPG"/>
          <p:cNvPicPr>
            <a:picLocks noGrp="1" noChangeAspect="1"/>
          </p:cNvPicPr>
          <p:nvPr>
            <p:ph idx="1"/>
          </p:nvPr>
        </p:nvPicPr>
        <p:blipFill>
          <a:blip r:embed="rId2"/>
          <a:stretch>
            <a:fillRect/>
          </a:stretch>
        </p:blipFill>
        <p:spPr>
          <a:xfrm rot="5400000">
            <a:off x="-892289" y="868951"/>
            <a:ext cx="6870235" cy="5129927"/>
          </a:xfrm>
          <a:prstGeom prst="rect">
            <a:avLst/>
          </a:prstGeom>
        </p:spPr>
      </p:pic>
      <p:pic>
        <p:nvPicPr>
          <p:cNvPr id="20" name="Picture 20" descr="Shed.JPG"/>
          <p:cNvPicPr>
            <a:picLocks noChangeAspect="1"/>
          </p:cNvPicPr>
          <p:nvPr/>
        </p:nvPicPr>
        <p:blipFill>
          <a:blip r:embed="rId3"/>
          <a:stretch>
            <a:fillRect/>
          </a:stretch>
        </p:blipFill>
        <p:spPr>
          <a:xfrm>
            <a:off x="6319838" y="0"/>
            <a:ext cx="4515773" cy="3388436"/>
          </a:xfrm>
          <a:prstGeom prst="rect">
            <a:avLst/>
          </a:prstGeom>
        </p:spPr>
      </p:pic>
    </p:spTree>
    <p:extLst>
      <p:ext uri="{BB962C8B-B14F-4D97-AF65-F5344CB8AC3E}">
        <p14:creationId xmlns:p14="http://schemas.microsoft.com/office/powerpoint/2010/main" val="3054484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ltenbach_1.jpg"/>
          <p:cNvPicPr>
            <a:picLocks noGrp="1" noChangeAspect="1"/>
          </p:cNvPicPr>
          <p:nvPr>
            <p:ph idx="1"/>
          </p:nvPr>
        </p:nvPicPr>
        <p:blipFill>
          <a:blip r:embed="rId2"/>
          <a:stretch>
            <a:fillRect/>
          </a:stretch>
        </p:blipFill>
        <p:spPr>
          <a:xfrm>
            <a:off x="373994" y="307731"/>
            <a:ext cx="5348009" cy="3997637"/>
          </a:xfrm>
          <a:prstGeom prst="rect">
            <a:avLst/>
          </a:prstGeom>
        </p:spPr>
      </p:pic>
      <p:pic>
        <p:nvPicPr>
          <p:cNvPr id="8" name="Picture 8" descr="Altenbach_3.jpg"/>
          <p:cNvPicPr>
            <a:picLocks noChangeAspect="1"/>
          </p:cNvPicPr>
          <p:nvPr/>
        </p:nvPicPr>
        <p:blipFill>
          <a:blip r:embed="rId3"/>
          <a:stretch>
            <a:fillRect/>
          </a:stretch>
        </p:blipFill>
        <p:spPr>
          <a:xfrm>
            <a:off x="6469997" y="307731"/>
            <a:ext cx="5348009" cy="3997637"/>
          </a:xfrm>
          <a:prstGeom prst="rect">
            <a:avLst/>
          </a:prstGeom>
        </p:spPr>
      </p:pic>
      <p:sp>
        <p:nvSpPr>
          <p:cNvPr id="2" name="Title 1"/>
          <p:cNvSpPr>
            <a:spLocks noGrp="1"/>
          </p:cNvSpPr>
          <p:nvPr>
            <p:ph type="title"/>
            <p:extLst>
              <p:ext uri="{D42A27DB-BD31-4B8C-83A1-F6EECF244321}">
                <p14:modId xmlns:p14="http://schemas.microsoft.com/office/powerpoint/2010/main" val="121038873"/>
              </p:ext>
            </p:extLst>
          </p:nvPr>
        </p:nvSpPr>
        <p:spPr>
          <a:xfrm>
            <a:off x="527050" y="4756150"/>
            <a:ext cx="11141075" cy="1259598"/>
          </a:xfrm>
        </p:spPr>
        <p:txBody>
          <a:bodyPr vert="horz" lIns="91440" tIns="45720" rIns="91440" bIns="45720" rtlCol="0" anchor="b">
            <a:noAutofit/>
          </a:bodyPr>
          <a:lstStyle/>
          <a:p>
            <a:br>
              <a:rPr lang="en-US">
                <a:latin typeface="+mj-ea"/>
                <a:cs typeface="+mj-ea"/>
              </a:rPr>
            </a:br>
            <a:r>
              <a:rPr lang="en-US" sz="3200">
                <a:solidFill>
                  <a:schemeClr val="bg1"/>
                </a:solidFill>
                <a:latin typeface="Calibri Light"/>
              </a:rPr>
              <a:t>These photos show the village </a:t>
            </a:r>
            <a:r>
              <a:rPr lang="en-US" sz="3200" err="1">
                <a:solidFill>
                  <a:schemeClr val="bg1"/>
                </a:solidFill>
                <a:latin typeface="Calibri Light"/>
              </a:rPr>
              <a:t>Altenbach</a:t>
            </a:r>
            <a:r>
              <a:rPr lang="en-US" sz="3200">
                <a:solidFill>
                  <a:schemeClr val="bg1"/>
                </a:solidFill>
                <a:latin typeface="Calibri Light"/>
              </a:rPr>
              <a:t>. The whole area is surrounded by forest.</a:t>
            </a:r>
            <a:endParaRPr lang="en-US" sz="3200">
              <a:latin typeface="Calibri Light"/>
            </a:endParaRPr>
          </a:p>
        </p:txBody>
      </p:sp>
    </p:spTree>
    <p:extLst>
      <p:ext uri="{BB962C8B-B14F-4D97-AF65-F5344CB8AC3E}">
        <p14:creationId xmlns:p14="http://schemas.microsoft.com/office/powerpoint/2010/main" val="388741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ouse.jpg"/>
          <p:cNvPicPr>
            <a:picLocks noChangeAspect="1"/>
          </p:cNvPicPr>
          <p:nvPr/>
        </p:nvPicPr>
        <p:blipFill rotWithShape="1">
          <a:blip r:embed="rId2"/>
          <a:srcRect l="7313"/>
          <a:stretch/>
        </p:blipFill>
        <p:spPr>
          <a:xfrm>
            <a:off x="3984672" y="169081"/>
            <a:ext cx="8047252" cy="6490446"/>
          </a:xfrm>
          <a:prstGeom prst="rect">
            <a:avLst/>
          </a:prstGeom>
          <a:effectLst/>
        </p:spPr>
      </p:pic>
      <p:sp>
        <p:nvSpPr>
          <p:cNvPr id="9" name="Content Placeholder 8"/>
          <p:cNvSpPr>
            <a:spLocks noGrp="1"/>
          </p:cNvSpPr>
          <p:nvPr>
            <p:ph idx="1"/>
            <p:extLst>
              <p:ext uri="{D42A27DB-BD31-4B8C-83A1-F6EECF244321}">
                <p14:modId xmlns:p14="http://schemas.microsoft.com/office/powerpoint/2010/main" val="3149772936"/>
              </p:ext>
            </p:extLst>
          </p:nvPr>
        </p:nvSpPr>
        <p:spPr>
          <a:xfrm>
            <a:off x="219166" y="171450"/>
            <a:ext cx="3571875" cy="4851817"/>
          </a:xfrm>
          <a:solidFill>
            <a:schemeClr val="tx1">
              <a:lumMod val="65000"/>
              <a:lumOff val="35000"/>
            </a:schemeClr>
          </a:solidFill>
          <a:ln w="28575">
            <a:solidFill>
              <a:schemeClr val="tx1"/>
            </a:solidFill>
          </a:ln>
        </p:spPr>
        <p:txBody>
          <a:bodyPr vert="horz" lIns="91440" tIns="45720" rIns="91440" bIns="45720" rtlCol="0" anchor="t">
            <a:normAutofit lnSpcReduction="10000"/>
          </a:bodyPr>
          <a:lstStyle/>
          <a:p>
            <a:pPr marL="0" indent="0">
              <a:buNone/>
            </a:pPr>
            <a:r>
              <a:rPr lang="en-US" sz="3200">
                <a:solidFill>
                  <a:srgbClr val="FFFFFF"/>
                </a:solidFill>
                <a:latin typeface="Calibri Light"/>
              </a:rPr>
              <a:t>This photo shows the front of our house. Our house has three stories and a large garden. The stairs on the right lead up to the entrance. In the bottom left you can also catch a glimpse of our new car.</a:t>
            </a:r>
            <a:endParaRPr lang="en-US" sz="3200">
              <a:latin typeface="Calibri Light"/>
            </a:endParaRPr>
          </a:p>
        </p:txBody>
      </p:sp>
    </p:spTree>
    <p:extLst>
      <p:ext uri="{BB962C8B-B14F-4D97-AF65-F5344CB8AC3E}">
        <p14:creationId xmlns:p14="http://schemas.microsoft.com/office/powerpoint/2010/main" val="1607662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MG_9437.JPG"/>
          <p:cNvPicPr>
            <a:picLocks noChangeAspect="1"/>
          </p:cNvPicPr>
          <p:nvPr/>
        </p:nvPicPr>
        <p:blipFill rotWithShape="1">
          <a:blip r:embed="rId2"/>
          <a:srcRect/>
          <a:stretch/>
        </p:blipFill>
        <p:spPr>
          <a:xfrm rot="5400000">
            <a:off x="5699688" y="847725"/>
            <a:ext cx="6862115" cy="5145226"/>
          </a:xfrm>
          <a:prstGeom prst="rect">
            <a:avLst/>
          </a:prstGeom>
        </p:spPr>
      </p:pic>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550" y="320675"/>
            <a:ext cx="5105556" cy="6712121"/>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extLst>
              <p:ext uri="{D42A27DB-BD31-4B8C-83A1-F6EECF244321}">
                <p14:modId xmlns:p14="http://schemas.microsoft.com/office/powerpoint/2010/main" val="2716521721"/>
              </p:ext>
            </p:extLst>
          </p:nvPr>
        </p:nvSpPr>
        <p:spPr>
          <a:xfrm>
            <a:off x="336550" y="990600"/>
            <a:ext cx="5126812" cy="4408488"/>
          </a:xfrm>
        </p:spPr>
        <p:txBody>
          <a:bodyPr vert="horz" lIns="91440" tIns="45720" rIns="91440" bIns="45720" rtlCol="0">
            <a:noAutofit/>
          </a:bodyPr>
          <a:lstStyle/>
          <a:p>
            <a:r>
              <a:rPr lang="en-US" sz="5400">
                <a:solidFill>
                  <a:schemeClr val="bg1"/>
                </a:solidFill>
                <a:latin typeface="Calibri"/>
              </a:rPr>
              <a:t>That's all for now. I know I'm not a photographer, but I hope you enjoyed!</a:t>
            </a:r>
          </a:p>
        </p:txBody>
      </p:sp>
    </p:spTree>
    <p:extLst>
      <p:ext uri="{BB962C8B-B14F-4D97-AF65-F5344CB8AC3E}">
        <p14:creationId xmlns:p14="http://schemas.microsoft.com/office/powerpoint/2010/main" val="2801898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1782254519"/>
              </p:ext>
            </p:extLst>
          </p:nvPr>
        </p:nvSpPr>
        <p:spPr>
          <a:xfrm>
            <a:off x="533750" y="1495425"/>
            <a:ext cx="10978716" cy="3822679"/>
          </a:xfrm>
          <a:solidFill>
            <a:schemeClr val="accent3">
              <a:lumMod val="60000"/>
              <a:lumOff val="40000"/>
            </a:schemeClr>
          </a:solidFill>
          <a:ln w="57150">
            <a:solidFill>
              <a:schemeClr val="tx1"/>
            </a:solidFill>
            <a:prstDash val="sysDot"/>
          </a:ln>
        </p:spPr>
        <p:txBody>
          <a:bodyPr vert="horz" lIns="91440" tIns="45720" rIns="91440" bIns="45720" rtlCol="0" anchor="ctr">
            <a:noAutofit/>
          </a:bodyPr>
          <a:lstStyle/>
          <a:p>
            <a:pPr algn="ctr"/>
            <a:r>
              <a:rPr lang="en-US" sz="6600" i="1">
                <a:latin typeface="Calibri"/>
              </a:rPr>
              <a:t>Best Wishes from </a:t>
            </a:r>
            <a:r>
              <a:rPr lang="en-US" sz="6600" i="1" err="1">
                <a:latin typeface="Calibri"/>
              </a:rPr>
              <a:t>Altenbach</a:t>
            </a:r>
            <a:r>
              <a:rPr lang="en-US" sz="6600" i="1">
                <a:latin typeface="Calibri"/>
              </a:rPr>
              <a:t>!</a:t>
            </a:r>
            <a:endParaRPr lang="en-US" i="1">
              <a:latin typeface="Calibri"/>
            </a:endParaRPr>
          </a:p>
        </p:txBody>
      </p:sp>
    </p:spTree>
    <p:extLst>
      <p:ext uri="{BB962C8B-B14F-4D97-AF65-F5344CB8AC3E}">
        <p14:creationId xmlns:p14="http://schemas.microsoft.com/office/powerpoint/2010/main" val="426045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Entrance_1.jpg"/>
          <p:cNvPicPr>
            <a:picLocks noGrp="1" noChangeAspect="1"/>
          </p:cNvPicPr>
          <p:nvPr>
            <p:ph idx="1"/>
          </p:nvPr>
        </p:nvPicPr>
        <p:blipFill rotWithShape="1">
          <a:blip r:embed="rId2"/>
          <a:srcRect r="-2" b="10437"/>
          <a:stretch/>
        </p:blipFill>
        <p:spPr>
          <a:xfrm rot="5400000">
            <a:off x="-709406" y="1348774"/>
            <a:ext cx="6214534" cy="4160452"/>
          </a:xfrm>
          <a:prstGeom prst="rect">
            <a:avLst/>
          </a:prstGeom>
        </p:spPr>
      </p:pic>
      <p:pic>
        <p:nvPicPr>
          <p:cNvPr id="6" name="Picture 6" descr="Entrance_2.jpg"/>
          <p:cNvPicPr>
            <a:picLocks noChangeAspect="1"/>
          </p:cNvPicPr>
          <p:nvPr/>
        </p:nvPicPr>
        <p:blipFill rotWithShape="1">
          <a:blip r:embed="rId3"/>
          <a:srcRect l="7584" r="29366" b="-3"/>
          <a:stretch/>
        </p:blipFill>
        <p:spPr>
          <a:xfrm rot="5400000">
            <a:off x="4916034" y="44654"/>
            <a:ext cx="2985818" cy="3539976"/>
          </a:xfrm>
          <a:prstGeom prst="rect">
            <a:avLst/>
          </a:prstGeom>
        </p:spPr>
      </p:pic>
      <p:pic>
        <p:nvPicPr>
          <p:cNvPr id="3" name="Picture 4" descr="IMG_9450.JPG"/>
          <p:cNvPicPr>
            <a:picLocks noChangeAspect="1"/>
          </p:cNvPicPr>
          <p:nvPr/>
        </p:nvPicPr>
        <p:blipFill rotWithShape="1">
          <a:blip r:embed="rId4"/>
          <a:srcRect l="11190" r="3" b="3"/>
          <a:stretch/>
        </p:blipFill>
        <p:spPr>
          <a:xfrm>
            <a:off x="8348570" y="321734"/>
            <a:ext cx="3535590" cy="2985818"/>
          </a:xfrm>
          <a:prstGeom prst="rect">
            <a:avLst/>
          </a:prstGeom>
        </p:spPr>
      </p:pic>
      <p:sp>
        <p:nvSpPr>
          <p:cNvPr id="2" name="Title 1"/>
          <p:cNvSpPr>
            <a:spLocks noGrp="1"/>
          </p:cNvSpPr>
          <p:nvPr>
            <p:ph type="title"/>
            <p:extLst>
              <p:ext uri="{D42A27DB-BD31-4B8C-83A1-F6EECF244321}">
                <p14:modId xmlns:p14="http://schemas.microsoft.com/office/powerpoint/2010/main" val="1025229550"/>
              </p:ext>
            </p:extLst>
          </p:nvPr>
        </p:nvSpPr>
        <p:spPr>
          <a:xfrm>
            <a:off x="5021263" y="3813175"/>
            <a:ext cx="6465887" cy="1789812"/>
          </a:xfrm>
        </p:spPr>
        <p:txBody>
          <a:bodyPr vert="horz" lIns="91440" tIns="45720" rIns="91440" bIns="45720" rtlCol="0" anchor="b">
            <a:normAutofit fontScale="90000"/>
          </a:bodyPr>
          <a:lstStyle/>
          <a:p>
            <a:r>
              <a:rPr lang="en-US" sz="3700">
                <a:solidFill>
                  <a:schemeClr val="bg1"/>
                </a:solidFill>
              </a:rPr>
              <a:t>These photos show the entrance of our new home. The right photo shows part of the entrance hallway.</a:t>
            </a:r>
          </a:p>
        </p:txBody>
      </p:sp>
    </p:spTree>
    <p:extLst>
      <p:ext uri="{BB962C8B-B14F-4D97-AF65-F5344CB8AC3E}">
        <p14:creationId xmlns:p14="http://schemas.microsoft.com/office/powerpoint/2010/main" val="3805641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2" name="Rectangle 21"/>
          <p:cNvSpPr>
            <a:spLocks noGrp="1" noRot="1" noChangeAspect="1" noMove="1" noResize="1" noEditPoints="1" noAdjustHandles="1" noChangeArrowheads="1" noChangeShapeType="1" noTextEdit="1"/>
          </p:cNvSpPr>
          <p:nvPr>
            <p:extLst>
              <p:ext uri="{D42A27DB-BD31-4B8C-83A1-F6EECF244321}">
                <p14:modId xmlns:p14="http://schemas.microsoft.com/office/powerpoint/2010/main" val="3663557013"/>
              </p:ex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Calibri Light"/>
            </a:endParaRPr>
          </a:p>
        </p:txBody>
      </p:sp>
      <p:pic>
        <p:nvPicPr>
          <p:cNvPr id="4" name="Picture 4" descr="Hallway.jpg"/>
          <p:cNvPicPr>
            <a:picLocks noGrp="1" noChangeAspect="1"/>
          </p:cNvPicPr>
          <p:nvPr>
            <p:ph idx="1"/>
          </p:nvPr>
        </p:nvPicPr>
        <p:blipFill rotWithShape="1">
          <a:blip r:embed="rId2"/>
          <a:srcRect r="-2" b="10758"/>
          <a:stretch/>
        </p:blipFill>
        <p:spPr>
          <a:xfrm rot="5400000">
            <a:off x="-720591" y="1337589"/>
            <a:ext cx="6236904" cy="4160452"/>
          </a:xfrm>
          <a:prstGeom prst="rect">
            <a:avLst/>
          </a:prstGeom>
        </p:spPr>
      </p:pic>
      <p:pic>
        <p:nvPicPr>
          <p:cNvPr id="8" name="Picture 8" descr="IMG_9447.JPG"/>
          <p:cNvPicPr>
            <a:picLocks noChangeAspect="1"/>
          </p:cNvPicPr>
          <p:nvPr/>
        </p:nvPicPr>
        <p:blipFill rotWithShape="1">
          <a:blip r:embed="rId3"/>
          <a:srcRect r="3" b="6913"/>
          <a:stretch/>
        </p:blipFill>
        <p:spPr>
          <a:xfrm>
            <a:off x="4654296" y="299363"/>
            <a:ext cx="4308687" cy="3008188"/>
          </a:xfrm>
          <a:prstGeom prst="rect">
            <a:avLst/>
          </a:prstGeom>
        </p:spPr>
      </p:pic>
      <p:pic>
        <p:nvPicPr>
          <p:cNvPr id="5" name="Picture 6" descr="IMG_9451.JPG"/>
          <p:cNvPicPr>
            <a:picLocks noChangeAspect="1"/>
          </p:cNvPicPr>
          <p:nvPr/>
        </p:nvPicPr>
        <p:blipFill rotWithShape="1">
          <a:blip r:embed="rId4"/>
          <a:srcRect l="440" r="17351" b="4"/>
          <a:stretch/>
        </p:blipFill>
        <p:spPr>
          <a:xfrm rot="5400000">
            <a:off x="8991907" y="431308"/>
            <a:ext cx="3008188" cy="2744300"/>
          </a:xfrm>
          <a:prstGeom prst="rect">
            <a:avLst/>
          </a:prstGeom>
        </p:spPr>
      </p:pic>
      <p:sp>
        <p:nvSpPr>
          <p:cNvPr id="2" name="TextBox 1"/>
          <p:cNvSpPr txBox="1"/>
          <p:nvPr>
            <p:extLst>
              <p:ext uri="{D42A27DB-BD31-4B8C-83A1-F6EECF244321}">
                <p14:modId xmlns:p14="http://schemas.microsoft.com/office/powerpoint/2010/main" val="128627033"/>
              </p:ext>
            </p:extLst>
          </p:nvPr>
        </p:nvSpPr>
        <p:spPr>
          <a:xfrm>
            <a:off x="4708358" y="3990975"/>
            <a:ext cx="7052400"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solidFill>
                  <a:srgbClr val="FFFFFF"/>
                </a:solidFill>
                <a:latin typeface="Calibri Light"/>
              </a:rPr>
              <a:t>If you walk through the front door, the stairwell is located on the right. Straight ahead is the living room, and to the left is the kitchen (middle).</a:t>
            </a:r>
            <a:endParaRPr lang="en-US" sz="3000">
              <a:latin typeface="Calibri Light"/>
            </a:endParaRPr>
          </a:p>
        </p:txBody>
      </p:sp>
    </p:spTree>
    <p:extLst>
      <p:ext uri="{BB962C8B-B14F-4D97-AF65-F5344CB8AC3E}">
        <p14:creationId xmlns:p14="http://schemas.microsoft.com/office/powerpoint/2010/main" val="378091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ext uri="{D42A27DB-BD31-4B8C-83A1-F6EECF244321}">
                <p14:modId xmlns:p14="http://schemas.microsoft.com/office/powerpoint/2010/main" val="206233644"/>
              </p:ext>
            </p:extLst>
          </p:nvPr>
        </p:nvSpPr>
        <p:spPr>
          <a:xfrm>
            <a:off x="142875" y="133350"/>
            <a:ext cx="11872805" cy="1942069"/>
          </a:xfrm>
          <a:solidFill>
            <a:schemeClr val="tx1">
              <a:lumMod val="65000"/>
              <a:lumOff val="35000"/>
            </a:schemeClr>
          </a:solidFill>
          <a:ln w="28575">
            <a:solidFill>
              <a:schemeClr val="tx1"/>
            </a:solidFill>
          </a:ln>
        </p:spPr>
        <p:txBody>
          <a:bodyPr/>
          <a:lstStyle/>
          <a:p>
            <a:r>
              <a:rPr lang="en-US" sz="3200">
                <a:solidFill>
                  <a:srgbClr val="FFFFFF"/>
                </a:solidFill>
              </a:rPr>
              <a:t>  Our kitchen is the first door on the left from the entrance. It</a:t>
            </a:r>
            <a:br>
              <a:rPr lang="en-US">
                <a:latin typeface="+mj-ea"/>
                <a:cs typeface="+mj-ea"/>
              </a:rPr>
            </a:br>
            <a:r>
              <a:rPr lang="en-US" sz="3200">
                <a:solidFill>
                  <a:srgbClr val="FFFFFF"/>
                </a:solidFill>
              </a:rPr>
              <a:t>  is connected to the dining room and has a bar. </a:t>
            </a:r>
            <a:endParaRPr lang="en-US"/>
          </a:p>
        </p:txBody>
      </p:sp>
      <p:pic>
        <p:nvPicPr>
          <p:cNvPr id="4" name="Picture 4" descr="Kitchen_1.JPG"/>
          <p:cNvPicPr>
            <a:picLocks noChangeAspect="1"/>
          </p:cNvPicPr>
          <p:nvPr/>
        </p:nvPicPr>
        <p:blipFill>
          <a:blip r:embed="rId2"/>
          <a:stretch>
            <a:fillRect/>
          </a:stretch>
        </p:blipFill>
        <p:spPr>
          <a:xfrm>
            <a:off x="0" y="2286000"/>
            <a:ext cx="6108270" cy="4575263"/>
          </a:xfrm>
          <a:prstGeom prst="rect">
            <a:avLst/>
          </a:prstGeom>
        </p:spPr>
      </p:pic>
      <p:pic>
        <p:nvPicPr>
          <p:cNvPr id="6" name="Picture 6" descr="Kitchen_2.JPG"/>
          <p:cNvPicPr>
            <a:picLocks noChangeAspect="1"/>
          </p:cNvPicPr>
          <p:nvPr/>
        </p:nvPicPr>
        <p:blipFill>
          <a:blip r:embed="rId3"/>
          <a:stretch>
            <a:fillRect/>
          </a:stretch>
        </p:blipFill>
        <p:spPr>
          <a:xfrm>
            <a:off x="6100001" y="2276475"/>
            <a:ext cx="6103789" cy="4580687"/>
          </a:xfrm>
          <a:prstGeom prst="rect">
            <a:avLst/>
          </a:prstGeom>
        </p:spPr>
      </p:pic>
    </p:spTree>
    <p:extLst>
      <p:ext uri="{BB962C8B-B14F-4D97-AF65-F5344CB8AC3E}">
        <p14:creationId xmlns:p14="http://schemas.microsoft.com/office/powerpoint/2010/main" val="2042785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Dining Room_1.jpg"/>
          <p:cNvPicPr>
            <a:picLocks noGrp="1" noChangeAspect="1"/>
          </p:cNvPicPr>
          <p:nvPr>
            <p:ph idx="1"/>
          </p:nvPr>
        </p:nvPicPr>
        <p:blipFill>
          <a:blip r:embed="rId2"/>
          <a:stretch>
            <a:fillRect/>
          </a:stretch>
        </p:blipFill>
        <p:spPr>
          <a:xfrm>
            <a:off x="373994" y="307731"/>
            <a:ext cx="5348009" cy="3997637"/>
          </a:xfrm>
          <a:prstGeom prst="rect">
            <a:avLst/>
          </a:prstGeom>
        </p:spPr>
      </p:pic>
      <p:pic>
        <p:nvPicPr>
          <p:cNvPr id="6" name="Picture 6" descr="Dining Room_2.jpg"/>
          <p:cNvPicPr>
            <a:picLocks noChangeAspect="1"/>
          </p:cNvPicPr>
          <p:nvPr/>
        </p:nvPicPr>
        <p:blipFill>
          <a:blip r:embed="rId3"/>
          <a:stretch>
            <a:fillRect/>
          </a:stretch>
        </p:blipFill>
        <p:spPr>
          <a:xfrm>
            <a:off x="6469997" y="307731"/>
            <a:ext cx="5348009" cy="3997637"/>
          </a:xfrm>
          <a:prstGeom prst="rect">
            <a:avLst/>
          </a:prstGeom>
        </p:spPr>
      </p:pic>
      <p:sp>
        <p:nvSpPr>
          <p:cNvPr id="2" name="Title 1"/>
          <p:cNvSpPr>
            <a:spLocks noGrp="1"/>
          </p:cNvSpPr>
          <p:nvPr>
            <p:ph type="title"/>
            <p:extLst>
              <p:ext uri="{D42A27DB-BD31-4B8C-83A1-F6EECF244321}">
                <p14:modId xmlns:p14="http://schemas.microsoft.com/office/powerpoint/2010/main" val="1884442911"/>
              </p:ext>
            </p:extLst>
          </p:nvPr>
        </p:nvSpPr>
        <p:spPr>
          <a:xfrm>
            <a:off x="527050" y="4756150"/>
            <a:ext cx="11141075" cy="1449592"/>
          </a:xfrm>
        </p:spPr>
        <p:txBody>
          <a:bodyPr vert="horz" lIns="91440" tIns="45720" rIns="91440" bIns="45720" rtlCol="0" anchor="b">
            <a:normAutofit/>
          </a:bodyPr>
          <a:lstStyle/>
          <a:p>
            <a:pPr algn="ctr"/>
            <a:r>
              <a:rPr lang="en-US" sz="3200">
                <a:solidFill>
                  <a:schemeClr val="bg1"/>
                </a:solidFill>
              </a:rPr>
              <a:t>The left photo of the dining room was taken from the kitchen and shows part of the bar. The right photo more visibly portrays our new dining table. </a:t>
            </a:r>
          </a:p>
        </p:txBody>
      </p:sp>
    </p:spTree>
    <p:extLst>
      <p:ext uri="{BB962C8B-B14F-4D97-AF65-F5344CB8AC3E}">
        <p14:creationId xmlns:p14="http://schemas.microsoft.com/office/powerpoint/2010/main" val="81319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6" descr="Living Room_2.jpg"/>
          <p:cNvPicPr>
            <a:picLocks noChangeAspect="1"/>
          </p:cNvPicPr>
          <p:nvPr/>
        </p:nvPicPr>
        <p:blipFill>
          <a:blip r:embed="rId2"/>
          <a:stretch>
            <a:fillRect/>
          </a:stretch>
        </p:blipFill>
        <p:spPr>
          <a:xfrm>
            <a:off x="373994" y="307731"/>
            <a:ext cx="5348009" cy="3997637"/>
          </a:xfrm>
          <a:prstGeom prst="rect">
            <a:avLst/>
          </a:prstGeom>
        </p:spPr>
      </p:pic>
      <p:pic>
        <p:nvPicPr>
          <p:cNvPr id="4" name="Picture 4" descr="Living_1.jpg"/>
          <p:cNvPicPr>
            <a:picLocks noGrp="1" noChangeAspect="1"/>
          </p:cNvPicPr>
          <p:nvPr>
            <p:ph idx="1"/>
          </p:nvPr>
        </p:nvPicPr>
        <p:blipFill>
          <a:blip r:embed="rId3"/>
          <a:stretch>
            <a:fillRect/>
          </a:stretch>
        </p:blipFill>
        <p:spPr>
          <a:xfrm>
            <a:off x="6469997" y="307731"/>
            <a:ext cx="5348009" cy="3997637"/>
          </a:xfrm>
          <a:prstGeom prst="rect">
            <a:avLst/>
          </a:prstGeom>
        </p:spPr>
      </p:pic>
      <p:sp>
        <p:nvSpPr>
          <p:cNvPr id="2" name="Title 1"/>
          <p:cNvSpPr>
            <a:spLocks noGrp="1"/>
          </p:cNvSpPr>
          <p:nvPr>
            <p:ph type="title"/>
            <p:extLst>
              <p:ext uri="{D42A27DB-BD31-4B8C-83A1-F6EECF244321}">
                <p14:modId xmlns:p14="http://schemas.microsoft.com/office/powerpoint/2010/main" val="288953434"/>
              </p:ext>
            </p:extLst>
          </p:nvPr>
        </p:nvSpPr>
        <p:spPr>
          <a:xfrm>
            <a:off x="552680" y="4714875"/>
            <a:ext cx="11141075" cy="1743312"/>
          </a:xfrm>
        </p:spPr>
        <p:txBody>
          <a:bodyPr vert="horz" lIns="91440" tIns="45720" rIns="91440" bIns="45720" rtlCol="0" anchor="b">
            <a:noAutofit/>
          </a:bodyPr>
          <a:lstStyle/>
          <a:p>
            <a:r>
              <a:rPr lang="en-US" sz="2600">
                <a:solidFill>
                  <a:schemeClr val="bg1"/>
                </a:solidFill>
              </a:rPr>
              <a:t>This is the family room. The glass door on the far left leads into the conservatory (which I'll get to later). The glass door in the back leads out onto the patio and into the garden. The door on the far right leads back into the entrance hallway. Eventually, I hope we'll get a piano and put it in this room next to the couch</a:t>
            </a:r>
            <a:r>
              <a:rPr lang="en-US" sz="2600">
                <a:solidFill>
                  <a:srgbClr val="FFFFFF"/>
                </a:solidFill>
              </a:rPr>
              <a:t>. As you can tell, Yann likes using the couch to house his stuffed animals.</a:t>
            </a:r>
            <a:endParaRPr lang="en-US" sz="2600"/>
          </a:p>
        </p:txBody>
      </p:sp>
    </p:spTree>
    <p:extLst>
      <p:ext uri="{BB962C8B-B14F-4D97-AF65-F5344CB8AC3E}">
        <p14:creationId xmlns:p14="http://schemas.microsoft.com/office/powerpoint/2010/main" val="1857746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Yann's Room_2.jpg"/>
          <p:cNvPicPr>
            <a:picLocks noChangeAspect="1"/>
          </p:cNvPicPr>
          <p:nvPr/>
        </p:nvPicPr>
        <p:blipFill rotWithShape="1">
          <a:blip r:embed="rId2"/>
          <a:srcRect t="4892" r="-2" b="5544"/>
          <a:stretch/>
        </p:blipFill>
        <p:spPr>
          <a:xfrm rot="5400000">
            <a:off x="-709406" y="1348774"/>
            <a:ext cx="6214534" cy="4160452"/>
          </a:xfrm>
          <a:prstGeom prst="rect">
            <a:avLst/>
          </a:prstGeom>
        </p:spPr>
      </p:pic>
      <p:pic>
        <p:nvPicPr>
          <p:cNvPr id="4" name="Picture 4" descr="Yann's Room_1.jpg"/>
          <p:cNvPicPr>
            <a:picLocks noGrp="1" noChangeAspect="1"/>
          </p:cNvPicPr>
          <p:nvPr>
            <p:ph idx="1"/>
          </p:nvPr>
        </p:nvPicPr>
        <p:blipFill rotWithShape="1">
          <a:blip r:embed="rId3"/>
          <a:srcRect r="11377"/>
          <a:stretch/>
        </p:blipFill>
        <p:spPr>
          <a:xfrm>
            <a:off x="4638955" y="321733"/>
            <a:ext cx="3539976" cy="2985818"/>
          </a:xfrm>
          <a:prstGeom prst="rect">
            <a:avLst/>
          </a:prstGeom>
        </p:spPr>
      </p:pic>
      <p:pic>
        <p:nvPicPr>
          <p:cNvPr id="8" name="Picture 8" descr="Yann's Room_3.jpg"/>
          <p:cNvPicPr>
            <a:picLocks noChangeAspect="1"/>
          </p:cNvPicPr>
          <p:nvPr/>
        </p:nvPicPr>
        <p:blipFill rotWithShape="1">
          <a:blip r:embed="rId4"/>
          <a:srcRect l="11486"/>
          <a:stretch/>
        </p:blipFill>
        <p:spPr>
          <a:xfrm>
            <a:off x="8348570" y="321734"/>
            <a:ext cx="3535590" cy="2985818"/>
          </a:xfrm>
          <a:prstGeom prst="rect">
            <a:avLst/>
          </a:prstGeom>
        </p:spPr>
      </p:pic>
      <p:sp>
        <p:nvSpPr>
          <p:cNvPr id="2" name="Title 1"/>
          <p:cNvSpPr>
            <a:spLocks noGrp="1"/>
          </p:cNvSpPr>
          <p:nvPr>
            <p:ph type="title"/>
            <p:extLst>
              <p:ext uri="{D42A27DB-BD31-4B8C-83A1-F6EECF244321}">
                <p14:modId xmlns:p14="http://schemas.microsoft.com/office/powerpoint/2010/main" val="3133285720"/>
              </p:ext>
            </p:extLst>
          </p:nvPr>
        </p:nvSpPr>
        <p:spPr>
          <a:xfrm>
            <a:off x="4833083" y="3581400"/>
            <a:ext cx="6846183" cy="2691896"/>
          </a:xfrm>
        </p:spPr>
        <p:txBody>
          <a:bodyPr vert="horz" lIns="91440" tIns="45720" rIns="91440" bIns="45720" rtlCol="0" anchor="b">
            <a:noAutofit/>
          </a:bodyPr>
          <a:lstStyle/>
          <a:p>
            <a:r>
              <a:rPr lang="en-US" sz="2900">
                <a:solidFill>
                  <a:schemeClr val="bg1"/>
                </a:solidFill>
              </a:rPr>
              <a:t>This is Yann's room. It is the last door on the right in the entrance hallway (which you can see through the door). It also has a glass door that leads into the garden. In the photo on the right, you can see the bunk bed we are sharing and the bathroom.</a:t>
            </a:r>
          </a:p>
        </p:txBody>
      </p:sp>
    </p:spTree>
    <p:extLst>
      <p:ext uri="{BB962C8B-B14F-4D97-AF65-F5344CB8AC3E}">
        <p14:creationId xmlns:p14="http://schemas.microsoft.com/office/powerpoint/2010/main" val="3411210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Upstairs Hallway.jpg"/>
          <p:cNvPicPr>
            <a:picLocks noGrp="1" noChangeAspect="1"/>
          </p:cNvPicPr>
          <p:nvPr>
            <p:ph idx="1"/>
          </p:nvPr>
        </p:nvPicPr>
        <p:blipFill>
          <a:blip r:embed="rId2"/>
          <a:stretch>
            <a:fillRect/>
          </a:stretch>
        </p:blipFill>
        <p:spPr>
          <a:xfrm>
            <a:off x="373994" y="307731"/>
            <a:ext cx="5348009" cy="3997637"/>
          </a:xfrm>
          <a:prstGeom prst="rect">
            <a:avLst/>
          </a:prstGeom>
        </p:spPr>
      </p:pic>
      <p:pic>
        <p:nvPicPr>
          <p:cNvPr id="6" name="Picture 6" descr="Upstairs Bathroom.jpg"/>
          <p:cNvPicPr>
            <a:picLocks noChangeAspect="1"/>
          </p:cNvPicPr>
          <p:nvPr/>
        </p:nvPicPr>
        <p:blipFill>
          <a:blip r:embed="rId3"/>
          <a:stretch>
            <a:fillRect/>
          </a:stretch>
        </p:blipFill>
        <p:spPr>
          <a:xfrm>
            <a:off x="6469997" y="307731"/>
            <a:ext cx="5348009" cy="3997637"/>
          </a:xfrm>
          <a:prstGeom prst="rect">
            <a:avLst/>
          </a:prstGeom>
        </p:spPr>
      </p:pic>
      <p:sp>
        <p:nvSpPr>
          <p:cNvPr id="2" name="Title 1"/>
          <p:cNvSpPr>
            <a:spLocks noGrp="1"/>
          </p:cNvSpPr>
          <p:nvPr>
            <p:ph type="title"/>
            <p:extLst>
              <p:ext uri="{D42A27DB-BD31-4B8C-83A1-F6EECF244321}">
                <p14:modId xmlns:p14="http://schemas.microsoft.com/office/powerpoint/2010/main" val="3081188248"/>
              </p:ext>
            </p:extLst>
          </p:nvPr>
        </p:nvSpPr>
        <p:spPr>
          <a:xfrm>
            <a:off x="533622" y="4629150"/>
            <a:ext cx="11141075" cy="1626920"/>
          </a:xfrm>
        </p:spPr>
        <p:txBody>
          <a:bodyPr vert="horz" lIns="91440" tIns="45720" rIns="91440" bIns="45720" rtlCol="0" anchor="b">
            <a:normAutofit fontScale="90000"/>
          </a:bodyPr>
          <a:lstStyle/>
          <a:p>
            <a:pPr algn="ctr"/>
            <a:r>
              <a:rPr lang="en-US" sz="2800">
                <a:solidFill>
                  <a:schemeClr val="bg1"/>
                </a:solidFill>
              </a:rPr>
              <a:t>The photo on the left shows the upstairs hallway with the stairwell on the right. The glass door (with the hanging hat) straight ahead leads into the yellow room. The door on the left (next to the ladder) leads to my parents' bedroom. The door on the right leads into the bathroom shown in the photo on the right.</a:t>
            </a:r>
            <a:endParaRPr lang="en-US" sz="5400">
              <a:solidFill>
                <a:schemeClr val="bg1"/>
              </a:solidFill>
            </a:endParaRPr>
          </a:p>
        </p:txBody>
      </p:sp>
    </p:spTree>
    <p:extLst>
      <p:ext uri="{BB962C8B-B14F-4D97-AF65-F5344CB8AC3E}">
        <p14:creationId xmlns:p14="http://schemas.microsoft.com/office/powerpoint/2010/main" val="13147962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0</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Our Home in Altenbach</vt:lpstr>
      <vt:lpstr>PowerPoint Presentation</vt:lpstr>
      <vt:lpstr>These photos show the entrance of our new home. The right photo shows part of the entrance hallway.</vt:lpstr>
      <vt:lpstr>PowerPoint Presentation</vt:lpstr>
      <vt:lpstr>  Our kitchen is the first door on the left from the entrance. It   is connected to the dining room and has a bar. </vt:lpstr>
      <vt:lpstr>The left photo of the dining room was taken from the kitchen and shows part of the bar. The right photo more visibly portrays our new dining table. </vt:lpstr>
      <vt:lpstr>This is the family room. The glass door on the far left leads into the conservatory (which I'll get to later). The glass door in the back leads out onto the patio and into the garden. The door on the far right leads back into the entrance hallway. Eventually, I hope we'll get a piano and put it in this room next to the couch. As you can tell, Yann likes using the couch to house his stuffed animals.</vt:lpstr>
      <vt:lpstr>This is Yann's room. It is the last door on the right in the entrance hallway (which you can see through the door). It also has a glass door that leads into the garden. In the photo on the right, you can see the bunk bed we are sharing and the bathroom.</vt:lpstr>
      <vt:lpstr>The photo on the left shows the upstairs hallway with the stairwell on the right. The glass door (with the hanging hat) straight ahead leads into the yellow room. The door on the left (next to the ladder) leads to my parents' bedroom. The door on the right leads into the bathroom shown in the photo on the right.</vt:lpstr>
      <vt:lpstr>This room doubles as an office and my parents' bedroom. Through the door you can see the stairway that leads up here.</vt:lpstr>
      <vt:lpstr>PowerPoint Presentation</vt:lpstr>
      <vt:lpstr>The conservatory has two entrances from inside: one through the yellow room (left) and one through the family room (as you may have seen). The lower level is where all the plants are growing. We're thinking of planting a lemon tree somewhere here.</vt:lpstr>
      <vt:lpstr>Here are more photos of the lower level. There's also a sauna in the back (upper right) and a shower that you can't quite see. In the photo on the left, you can catch a glimpse of the surrounding neighborhood.</vt:lpstr>
      <vt:lpstr>There's not much to see downstairs (a freezer, the washing machine, and the part of the house that's being rented) other than the guest room shown above. This is the other possible candidate for my room.</vt:lpstr>
      <vt:lpstr>The Garden</vt:lpstr>
      <vt:lpstr>PowerPoint Presentation</vt:lpstr>
      <vt:lpstr>Here you can see our pond (both photos on the left), the pool (middle), and the swing (right).</vt:lpstr>
      <vt:lpstr>This is the meadow behind our house (left). The tree in the center is the one in which we are building our tree house. To the left is forest and to the right is our garden.</vt:lpstr>
      <vt:lpstr> These photos show the village Altenbach. The whole area is surrounded by forest.</vt:lpstr>
      <vt:lpstr>That's all for now. I know I'm not a photographer, but I hope you enjoyed!</vt:lpstr>
      <vt:lpstr>Best Wishes from Altenbach!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Home in Altenbach</dc:title>
  <cp:revision>1</cp:revision>
  <dcterms:modified xsi:type="dcterms:W3CDTF">2017-08-08T15:40:42Z</dcterms:modified>
</cp:coreProperties>
</file>