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s/comment1.xml" ContentType="application/vnd.openxmlformats-officedocument.presentationml.comments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dger Herrmann" initials="L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comments" Target="comments/comment1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08-31T12:36:33.724" idx="1">
    <p:pos x="3136" y="2512"/>
    <p:text>PHP general purpose scripting language
WMS Web Map service standard protocol for serving (over the Internet) 
OpenLayers ist eine JavaScript-Bibliothek, die es ermöglicht Geodaten im Webbrowser anzuzeigen.georeferenced map images whic
PostGIS (/ˈpoʊstdʒɪs/ POST-jis) is an open source software program that adds support for geographic objects to the PostgreSQL object-relational database.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ie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Linie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Linie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Lorem Ipsum Dolor"/>
          <p:cNvSpPr txBox="1"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Titeltext"/>
          <p:cNvSpPr txBox="1"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Titeltext</a:t>
            </a:r>
          </a:p>
        </p:txBody>
      </p:sp>
      <p:sp>
        <p:nvSpPr>
          <p:cNvPr id="18" name="Textebene 1…"/>
          <p:cNvSpPr txBox="1"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Christian Bauer"/>
          <p:cNvSpPr txBox="1"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–Christian Bauer</a:t>
            </a:r>
          </a:p>
        </p:txBody>
      </p:sp>
      <p:sp>
        <p:nvSpPr>
          <p:cNvPr id="108" name="„Zitat hier eingeben.“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„Zitat hier eingeben.“ </a:t>
            </a:r>
          </a:p>
        </p:txBody>
      </p:sp>
      <p:sp>
        <p:nvSpPr>
          <p:cNvPr id="10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Bild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19" y="8556977"/>
            <a:ext cx="1950721" cy="857957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Line 16"/>
          <p:cNvSpPr/>
          <p:nvPr/>
        </p:nvSpPr>
        <p:spPr>
          <a:xfrm>
            <a:off x="2609991" y="8870809"/>
            <a:ext cx="10038081" cy="1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" name="Titeltext"/>
          <p:cNvSpPr txBox="1"/>
          <p:nvPr>
            <p:ph type="title"/>
          </p:nvPr>
        </p:nvSpPr>
        <p:spPr>
          <a:xfrm>
            <a:off x="562187" y="390596"/>
            <a:ext cx="11982027" cy="90085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lnSpc>
                <a:spcPct val="100000"/>
              </a:lnSpc>
              <a:spcBef>
                <a:spcPts val="0"/>
              </a:spcBef>
              <a:defRPr b="1" sz="4400">
                <a:solidFill>
                  <a:srgbClr val="FF660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Titeltext</a:t>
            </a:r>
          </a:p>
        </p:txBody>
      </p:sp>
      <p:sp>
        <p:nvSpPr>
          <p:cNvPr id="134" name="Textebene 1…"/>
          <p:cNvSpPr txBox="1"/>
          <p:nvPr>
            <p:ph type="body" sz="half" idx="1"/>
          </p:nvPr>
        </p:nvSpPr>
        <p:spPr>
          <a:xfrm>
            <a:off x="562187" y="1496907"/>
            <a:ext cx="11982027" cy="220810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5775" indent="-485775" defTabSz="1300480">
              <a:spcBef>
                <a:spcPts val="800"/>
              </a:spcBef>
              <a:buClrTx/>
              <a:buSzPct val="100000"/>
              <a:buFontTx/>
              <a:buChar char="•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42975" indent="-485775" defTabSz="1300480">
              <a:spcBef>
                <a:spcPts val="800"/>
              </a:spcBef>
              <a:buClrTx/>
              <a:buSzPct val="100000"/>
              <a:buFontTx/>
              <a:buChar char="•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03019" indent="-388619" defTabSz="1300480">
              <a:spcBef>
                <a:spcPts val="800"/>
              </a:spcBef>
              <a:buClrTx/>
              <a:buSzPct val="100000"/>
              <a:buFontTx/>
              <a:buChar char="•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760220" indent="-388620" defTabSz="1300480">
              <a:spcBef>
                <a:spcPts val="800"/>
              </a:spcBef>
              <a:buClrTx/>
              <a:buSzPct val="100000"/>
              <a:buFontTx/>
              <a:buChar char="–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383971" indent="-555171" defTabSz="1300480">
              <a:spcBef>
                <a:spcPts val="800"/>
              </a:spcBef>
              <a:buClrTx/>
              <a:buSzPct val="100000"/>
              <a:buFontTx/>
              <a:buChar char="»"/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xfrm>
            <a:off x="12355419" y="9013048"/>
            <a:ext cx="355871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i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Linie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Linie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Linie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Lorem Ipsum Dolor"/>
          <p:cNvSpPr txBox="1"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Bild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Titeltext"/>
          <p:cNvSpPr txBox="1"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Titeltext</a:t>
            </a:r>
          </a:p>
        </p:txBody>
      </p:sp>
      <p:sp>
        <p:nvSpPr>
          <p:cNvPr id="33" name="Textebene 1…"/>
          <p:cNvSpPr txBox="1"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3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text"/>
          <p:cNvSpPr txBox="1"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ie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Linie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Lorem Ipsum Dolor"/>
          <p:cNvSpPr txBox="1"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Bild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eltext"/>
          <p:cNvSpPr txBox="1"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Titeltext</a:t>
            </a:r>
          </a:p>
        </p:txBody>
      </p:sp>
      <p:sp>
        <p:nvSpPr>
          <p:cNvPr id="54" name="Textebene 1…"/>
          <p:cNvSpPr txBox="1"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71" name="Textebene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Bild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Titel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81" name="Textebene 1…"/>
          <p:cNvSpPr txBox="1"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8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ebene 1…"/>
          <p:cNvSpPr txBox="1"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9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Bild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Bild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Bild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ie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ie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Titeltext"/>
          <p:cNvSpPr txBox="1"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5" name="Textebene 1…"/>
          <p:cNvSpPr txBox="1"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" name="Foliennumm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Relationship Id="rId3" Type="http://schemas.openxmlformats.org/officeDocument/2006/relationships/image" Target="../media/image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omments" Target="../comments/comment1.xml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udger Herrmann1, K. Vennemann2, N. Reinhardt1, C. Gornott3"/>
          <p:cNvSpPr txBox="1"/>
          <p:nvPr>
            <p:ph type="body" idx="13"/>
          </p:nvPr>
        </p:nvSpPr>
        <p:spPr>
          <a:xfrm>
            <a:off x="508000" y="3505200"/>
            <a:ext cx="8608236" cy="508001"/>
          </a:xfrm>
          <a:prstGeom prst="rect">
            <a:avLst/>
          </a:prstGeom>
        </p:spPr>
        <p:txBody>
          <a:bodyPr/>
          <a:lstStyle/>
          <a:p>
            <a:pPr/>
            <a:r>
              <a:t>Ludger Herrmann</a:t>
            </a:r>
            <a:r>
              <a:rPr baseline="31999"/>
              <a:t>1</a:t>
            </a:r>
            <a:r>
              <a:t>, K. Vennemann</a:t>
            </a:r>
            <a:r>
              <a:rPr baseline="31999"/>
              <a:t>2</a:t>
            </a:r>
            <a:r>
              <a:t>, N. Reinhardt</a:t>
            </a:r>
            <a:r>
              <a:rPr baseline="31999"/>
              <a:t>1</a:t>
            </a:r>
            <a:r>
              <a:t>, C. Gornott</a:t>
            </a:r>
            <a:r>
              <a:rPr baseline="31999"/>
              <a:t>3</a:t>
            </a:r>
          </a:p>
        </p:txBody>
      </p:sp>
      <p:sp>
        <p:nvSpPr>
          <p:cNvPr id="145" name="Trans-SEC…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t>Trans-SEC </a:t>
            </a:r>
          </a:p>
          <a:p>
            <a:pPr algn="ctr"/>
            <a:r>
              <a:t>land evaluation tool</a:t>
            </a:r>
          </a:p>
        </p:txBody>
      </p:sp>
      <p:sp>
        <p:nvSpPr>
          <p:cNvPr id="146" name="Tex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Bildschirmfoto 2017-08-31 um 08.56.10.png" descr="Bildschirmfoto 2017-08-31 um 08.56.10.png"/>
          <p:cNvPicPr>
            <a:picLocks noChangeAspect="1"/>
          </p:cNvPicPr>
          <p:nvPr/>
        </p:nvPicPr>
        <p:blipFill>
          <a:blip r:embed="rId2">
            <a:extLst/>
          </a:blip>
          <a:srcRect l="3080" t="0" r="0" b="18528"/>
          <a:stretch>
            <a:fillRect/>
          </a:stretch>
        </p:blipFill>
        <p:spPr>
          <a:xfrm>
            <a:off x="8334871" y="4114799"/>
            <a:ext cx="4111129" cy="239793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1. Universität Hohenheim 310, Stuttgart…"/>
          <p:cNvSpPr txBox="1"/>
          <p:nvPr/>
        </p:nvSpPr>
        <p:spPr>
          <a:xfrm>
            <a:off x="660399" y="7895166"/>
            <a:ext cx="4194052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/>
            </a:pPr>
          </a:p>
          <a:p>
            <a:pPr algn="l">
              <a:defRPr sz="1800"/>
            </a:pPr>
            <a:r>
              <a:t>1. Universität Hohenheim 310, Stuttgart</a:t>
            </a:r>
          </a:p>
          <a:p>
            <a:pPr algn="l">
              <a:defRPr sz="1800"/>
            </a:pPr>
            <a:r>
              <a:t>2. Terra GIS LTD Seattle, Heidelberg</a:t>
            </a:r>
          </a:p>
          <a:p>
            <a:pPr algn="l">
              <a:defRPr sz="1800"/>
            </a:pPr>
            <a:r>
              <a:t>3. PIK, Potsdam</a:t>
            </a:r>
          </a:p>
        </p:txBody>
      </p:sp>
      <p:pic>
        <p:nvPicPr>
          <p:cNvPr id="149" name="Uni-Hohenheim-Bildmarke-Blau-DE.jpg" descr="Uni-Hohenheim-Bildmarke-Blau-D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8995" y="408648"/>
            <a:ext cx="1642760" cy="16427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LET Entwicklungsansa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Entwicklungsansatz</a:t>
            </a:r>
          </a:p>
        </p:txBody>
      </p:sp>
      <p:sp>
        <p:nvSpPr>
          <p:cNvPr id="255" name="Baustein 5:"/>
          <p:cNvSpPr txBox="1"/>
          <p:nvPr/>
        </p:nvSpPr>
        <p:spPr>
          <a:xfrm>
            <a:off x="524933" y="2506133"/>
            <a:ext cx="23161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Baustein 5:</a:t>
            </a:r>
          </a:p>
        </p:txBody>
      </p:sp>
      <p:sp>
        <p:nvSpPr>
          <p:cNvPr id="256" name="Bewertung"/>
          <p:cNvSpPr/>
          <p:nvPr/>
        </p:nvSpPr>
        <p:spPr>
          <a:xfrm>
            <a:off x="3047999" y="2666999"/>
            <a:ext cx="3098603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Bewertung</a:t>
            </a:r>
          </a:p>
        </p:txBody>
      </p:sp>
      <p:sp>
        <p:nvSpPr>
          <p:cNvPr id="257" name="Storie Index: A*B/100*C/100….…"/>
          <p:cNvSpPr txBox="1"/>
          <p:nvPr/>
        </p:nvSpPr>
        <p:spPr>
          <a:xfrm>
            <a:off x="3086100" y="4184649"/>
            <a:ext cx="735297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0400" indent="-660400" algn="l">
              <a:buSzPct val="100000"/>
              <a:buAutoNum type="arabicPeriod" startAt="1"/>
              <a:defRPr sz="3600"/>
            </a:pPr>
            <a:r>
              <a:t>Storie Index: A*B/100*C/100….</a:t>
            </a:r>
          </a:p>
          <a:p>
            <a:pPr marL="660400" indent="-660400" algn="l">
              <a:buSzPct val="100000"/>
              <a:buAutoNum type="arabicPeriod" startAt="1"/>
              <a:defRPr sz="3600"/>
            </a:pPr>
            <a:r>
              <a:t>Arithmetischer Mittelwert</a:t>
            </a:r>
          </a:p>
        </p:txBody>
      </p:sp>
      <p:sp>
        <p:nvSpPr>
          <p:cNvPr id="258" name="Vor-/Nachteile der Verfahren:…"/>
          <p:cNvSpPr txBox="1"/>
          <p:nvPr/>
        </p:nvSpPr>
        <p:spPr>
          <a:xfrm>
            <a:off x="524933" y="5988049"/>
            <a:ext cx="11201847" cy="213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1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Vor-/Nachteile der Verfahren:</a:t>
            </a:r>
          </a:p>
          <a:p>
            <a:pPr marL="660399" indent="-660399" algn="l">
              <a:buSzPct val="100000"/>
              <a:buAutoNum type="arabicPeriod" startAt="1"/>
              <a:defRPr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Realisiert das Gesetz des Minimums. Redundanzen müssen ausgeschlossen werden. Nur geringe Anzahl Variablen nutzbar.</a:t>
            </a:r>
          </a:p>
          <a:p>
            <a:pPr marL="660399" indent="-660399" algn="l">
              <a:buSzPct val="100000"/>
              <a:buAutoNum type="arabicPeriod" startAt="1"/>
              <a:defRPr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pPr>
            <a:r>
              <a:t>Träge Antwort auf mögliche begrenzende Faktoren. Beliebige Anzahl von Variablen nutzbar.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Bewertungsverfahrenste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Bewertungsverfahrenstest</a:t>
            </a:r>
          </a:p>
        </p:txBody>
      </p:sp>
      <p:pic>
        <p:nvPicPr>
          <p:cNvPr id="261" name="Bildschirmfoto 2017-09-01 um 07.19.39.png" descr="Bildschirmfoto 2017-09-01 um 07.19.39.png"/>
          <p:cNvPicPr>
            <a:picLocks noChangeAspect="1"/>
          </p:cNvPicPr>
          <p:nvPr/>
        </p:nvPicPr>
        <p:blipFill>
          <a:blip r:embed="rId2">
            <a:extLst/>
          </a:blip>
          <a:srcRect l="0" t="2381" r="0" b="0"/>
          <a:stretch>
            <a:fillRect/>
          </a:stretch>
        </p:blipFill>
        <p:spPr>
          <a:xfrm>
            <a:off x="312738" y="2989809"/>
            <a:ext cx="12483652" cy="44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Rechteck"/>
          <p:cNvSpPr/>
          <p:nvPr/>
        </p:nvSpPr>
        <p:spPr>
          <a:xfrm>
            <a:off x="7035800" y="2973519"/>
            <a:ext cx="3902605" cy="2314709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63" name="Rechteck"/>
          <p:cNvSpPr/>
          <p:nvPr/>
        </p:nvSpPr>
        <p:spPr>
          <a:xfrm>
            <a:off x="9521295" y="5512461"/>
            <a:ext cx="2059187" cy="1867033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Umsetzung</a:t>
            </a:r>
          </a:p>
        </p:txBody>
      </p:sp>
      <p:pic>
        <p:nvPicPr>
          <p:cNvPr id="266" name="Bildschirmfoto 2017-09-01 um 07.32.07.png" descr="Bildschirmfoto 2017-09-01 um 07.32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2324099"/>
            <a:ext cx="11988801" cy="7022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Umsetzung</a:t>
            </a:r>
          </a:p>
        </p:txBody>
      </p:sp>
      <p:pic>
        <p:nvPicPr>
          <p:cNvPr id="269" name="Bildschirmfoto 2017-09-01 um 07.36.21.png" descr="Bildschirmfoto 2017-09-01 um 07.36.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261" y="2324100"/>
            <a:ext cx="11920278" cy="6974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Umsetzung</a:t>
            </a:r>
          </a:p>
        </p:txBody>
      </p:sp>
      <p:pic>
        <p:nvPicPr>
          <p:cNvPr id="272" name="Bildschirmfoto 2017-09-01 um 07.38.53.png" descr="Bildschirmfoto 2017-09-01 um 07.38.5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790" y="2527300"/>
            <a:ext cx="5321301" cy="629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Bildschirmfoto 2017-09-01 um 07.39.58.png" descr="Bildschirmfoto 2017-09-01 um 07.39.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3100" y="2532421"/>
            <a:ext cx="5339862" cy="62889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Umsetzung</a:t>
            </a:r>
          </a:p>
        </p:txBody>
      </p:sp>
      <p:pic>
        <p:nvPicPr>
          <p:cNvPr id="276" name="Bildschirmfoto 2017-09-01 um 07.40.59.png" descr="Bildschirmfoto 2017-09-01 um 07.40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6200" y="2324099"/>
            <a:ext cx="9674017" cy="7326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LET Umsetzung</a:t>
            </a:r>
          </a:p>
        </p:txBody>
      </p:sp>
      <p:pic>
        <p:nvPicPr>
          <p:cNvPr id="279" name="Bildschirmfoto 2017-09-01 um 07.44.29.png" descr="Bildschirmfoto 2017-09-01 um 07.44.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0620" y="655968"/>
            <a:ext cx="5963228" cy="8999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Umsetzung</a:t>
            </a:r>
          </a:p>
        </p:txBody>
      </p:sp>
      <p:pic>
        <p:nvPicPr>
          <p:cNvPr id="282" name="Bildschirmfoto 2017-09-01 um 07.43.54.png" descr="Bildschirmfoto 2017-09-01 um 07.43.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949" y="2324100"/>
            <a:ext cx="11966901" cy="69841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LET Umsetz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Umsetzung</a:t>
            </a:r>
          </a:p>
        </p:txBody>
      </p:sp>
      <p:pic>
        <p:nvPicPr>
          <p:cNvPr id="285" name="Bildschirmfoto 2017-09-01 um 07.44.52.png" descr="Bildschirmfoto 2017-09-01 um 07.44.5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965" y="2324099"/>
            <a:ext cx="11997293" cy="69638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LET Evaluier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Evaluierung</a:t>
            </a:r>
          </a:p>
        </p:txBody>
      </p:sp>
      <p:grpSp>
        <p:nvGrpSpPr>
          <p:cNvPr id="292" name="Gruppieren"/>
          <p:cNvGrpSpPr/>
          <p:nvPr/>
        </p:nvGrpSpPr>
        <p:grpSpPr>
          <a:xfrm>
            <a:off x="461367" y="3816035"/>
            <a:ext cx="12072401" cy="3808199"/>
            <a:chOff x="0" y="0"/>
            <a:chExt cx="12072400" cy="3808197"/>
          </a:xfrm>
        </p:grpSpPr>
        <p:sp>
          <p:nvSpPr>
            <p:cNvPr id="288" name="Rechteck"/>
            <p:cNvSpPr/>
            <p:nvPr/>
          </p:nvSpPr>
          <p:spPr>
            <a:xfrm>
              <a:off x="0" y="0"/>
              <a:ext cx="3975167" cy="380819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sx="100000" sy="100000" kx="0" ky="0" algn="b" rotWithShape="0" blurRad="25400" dist="33948" dir="2700000">
                      <a:srgbClr val="3B3936"/>
                    </a:outerShdw>
                  </a:effectLst>
                </a:defRPr>
              </a:pPr>
            </a:p>
          </p:txBody>
        </p:sp>
        <p:pic>
          <p:nvPicPr>
            <p:cNvPr id="289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977155" y="6664"/>
              <a:ext cx="8095246" cy="3794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0" name="Bildschirmfoto 2017-09-01 um 08.14.47.png" descr="Bildschirmfoto 2017-09-01 um 08.14.4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7396" y="324904"/>
              <a:ext cx="3349574" cy="31075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Bildschirmfoto 2017-09-01 um 08.20.41.png" descr="Bildschirmfoto 2017-09-01 um 08.20.4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2442" y="2783796"/>
              <a:ext cx="1149926" cy="630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3" name="Hauptgrundnahrungsmittel Mais"/>
          <p:cNvSpPr txBox="1"/>
          <p:nvPr/>
        </p:nvSpPr>
        <p:spPr>
          <a:xfrm>
            <a:off x="461433" y="2641442"/>
            <a:ext cx="708481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1" sz="3600"/>
            </a:lvl1pPr>
          </a:lstStyle>
          <a:p>
            <a:pPr/>
            <a:r>
              <a:t>Hauptgrundnahrungsmittel Mais</a:t>
            </a:r>
          </a:p>
        </p:txBody>
      </p:sp>
      <p:sp>
        <p:nvSpPr>
          <p:cNvPr id="294" name="Öffentliche Statistik…"/>
          <p:cNvSpPr txBox="1"/>
          <p:nvPr/>
        </p:nvSpPr>
        <p:spPr>
          <a:xfrm>
            <a:off x="4893733" y="7789333"/>
            <a:ext cx="3328988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Öffentliche Statistik</a:t>
            </a:r>
          </a:p>
          <a:p>
            <a:pPr algn="l"/>
            <a:r>
              <a:t>Ministry of Agriculture</a:t>
            </a:r>
          </a:p>
          <a:p>
            <a:pPr algn="l"/>
            <a:r>
              <a:t>2003-2010</a:t>
            </a:r>
          </a:p>
        </p:txBody>
      </p:sp>
      <p:sp>
        <p:nvSpPr>
          <p:cNvPr id="295" name="Modelliert (SWIM)…"/>
          <p:cNvSpPr txBox="1"/>
          <p:nvPr/>
        </p:nvSpPr>
        <p:spPr>
          <a:xfrm>
            <a:off x="8424333" y="7789333"/>
            <a:ext cx="274424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Modelliert (SWIM)</a:t>
            </a:r>
          </a:p>
          <a:p>
            <a:pPr algn="l"/>
            <a:r>
              <a:t>PIK</a:t>
            </a:r>
          </a:p>
          <a:p>
            <a:pPr algn="l"/>
            <a:r>
              <a:t>2003-2010</a:t>
            </a:r>
          </a:p>
        </p:txBody>
      </p:sp>
      <p:sp>
        <p:nvSpPr>
          <p:cNvPr id="296" name="Evaluiert LET…"/>
          <p:cNvSpPr txBox="1"/>
          <p:nvPr/>
        </p:nvSpPr>
        <p:spPr>
          <a:xfrm>
            <a:off x="698499" y="7789333"/>
            <a:ext cx="2583360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Evaluiert LET</a:t>
            </a:r>
          </a:p>
          <a:p>
            <a:pPr algn="l"/>
            <a:r>
              <a:t>Grundeinstellung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Moti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152" name="Motivation für das Informationssystem (IS):…"/>
          <p:cNvSpPr txBox="1"/>
          <p:nvPr/>
        </p:nvSpPr>
        <p:spPr>
          <a:xfrm>
            <a:off x="1384299" y="2984500"/>
            <a:ext cx="10138769" cy="53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b="1"/>
              <a:t>Motivation für das Informationssystem (IS)</a:t>
            </a:r>
            <a:r>
              <a:t>:</a:t>
            </a:r>
          </a:p>
          <a:p>
            <a:pPr lvl="2" algn="l"/>
            <a:r>
              <a:t>In Entwicklungsländern sind viele aktuelle und historische Daten</a:t>
            </a:r>
          </a:p>
          <a:p>
            <a:pPr lvl="2" algn="l"/>
            <a:r>
              <a:t>vorhanden aber nicht zugänglich: Es sollte ein naturräumlicher Daten-</a:t>
            </a:r>
          </a:p>
          <a:p>
            <a:pPr lvl="2" algn="l"/>
            <a:r>
              <a:t>satz für Tanzania erstellt werden, der grundlegende Datenbedürfnisse</a:t>
            </a:r>
          </a:p>
          <a:p>
            <a:pPr lvl="2" algn="l"/>
            <a:r>
              <a:t>hinsichtlich Klima, Boden, Infrastruktur etc. erfüllt.</a:t>
            </a:r>
          </a:p>
          <a:p>
            <a:pPr lvl="2" algn="l"/>
          </a:p>
          <a:p>
            <a:pPr lvl="2" algn="l"/>
          </a:p>
          <a:p>
            <a:pPr algn="l">
              <a:defRPr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</a:defRPr>
            </a:pPr>
            <a:r>
              <a:rPr b="1"/>
              <a:t>Motivation für das Land Evaluation Tool (LET)</a:t>
            </a:r>
            <a:r>
              <a:t>:</a:t>
            </a:r>
          </a:p>
          <a:p>
            <a:pPr lvl="2" algn="l">
              <a:defRPr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</a:defRPr>
            </a:pPr>
            <a:r>
              <a:t>Für Entwicklungsländer stehen hinsichtlich der Agrarwirtschaft viele</a:t>
            </a:r>
          </a:p>
          <a:p>
            <a:pPr lvl="2" algn="l">
              <a:defRPr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</a:defRPr>
            </a:pPr>
            <a:r>
              <a:t>potentielle Innovationen zur Verfügung. Diese sind aber i.d.R. nur für </a:t>
            </a:r>
          </a:p>
          <a:p>
            <a:pPr lvl="2" algn="l">
              <a:defRPr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</a:defRPr>
            </a:pPr>
            <a:r>
              <a:t>bestimmte Standorte geeignet. Das LET soll die Möglichkeit bieten </a:t>
            </a:r>
          </a:p>
          <a:p>
            <a:pPr lvl="2" algn="l">
              <a:defRPr>
                <a:solidFill>
                  <a:schemeClr val="accent1">
                    <a:hueOff val="369194"/>
                    <a:satOff val="6343"/>
                    <a:lumOff val="-13963"/>
                  </a:schemeClr>
                </a:solidFill>
              </a:defRPr>
            </a:pPr>
            <a:r>
              <a:t>potentielle Einsatzgebiete für Innovationen ex-ante zu identifizieren.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az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Fazit</a:t>
            </a:r>
          </a:p>
        </p:txBody>
      </p:sp>
      <p:sp>
        <p:nvSpPr>
          <p:cNvPr id="299" name="Das Informationssystem bietet die bisher umfänglichste Naturraumdaten-sammlung mir freiem Zugang für Tanzania.…"/>
          <p:cNvSpPr txBox="1"/>
          <p:nvPr/>
        </p:nvSpPr>
        <p:spPr>
          <a:xfrm>
            <a:off x="430683" y="2358389"/>
            <a:ext cx="12143434" cy="564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13266" indent="-313266" algn="l">
              <a:lnSpc>
                <a:spcPct val="120000"/>
              </a:lnSpc>
              <a:buClr>
                <a:srgbClr val="929292"/>
              </a:buClr>
              <a:buSzPct val="60000"/>
              <a:buFont typeface="Zapf Dingbats"/>
              <a:buChar char="❖"/>
              <a:defRPr sz="2800"/>
            </a:pPr>
            <a:r>
              <a:t>Das Informationssystem bietet die bisher umfänglichste Naturraumdaten-sammlung mir freiem Zugang für Tanzania.</a:t>
            </a:r>
          </a:p>
          <a:p>
            <a:pPr marL="313266" indent="-313266" algn="l">
              <a:lnSpc>
                <a:spcPct val="120000"/>
              </a:lnSpc>
              <a:buClr>
                <a:srgbClr val="929292"/>
              </a:buClr>
              <a:buSzPct val="60000"/>
              <a:buFont typeface="Zapf Dingbats"/>
              <a:buChar char="❖"/>
              <a:defRPr sz="2800"/>
            </a:pPr>
            <a:r>
              <a:t>Das LET ist ein flexibles Werkzeug mit Benutzerführung auch für unbedarfte Nutzer (keine / geringe GIS-Kenntnisse notwendig).</a:t>
            </a:r>
          </a:p>
          <a:p>
            <a:pPr marL="313266" indent="-313266" algn="l">
              <a:lnSpc>
                <a:spcPct val="120000"/>
              </a:lnSpc>
              <a:buClr>
                <a:srgbClr val="929292"/>
              </a:buClr>
              <a:buSzPct val="60000"/>
              <a:buFont typeface="Zapf Dingbats"/>
              <a:buChar char="❖"/>
              <a:defRPr sz="2800"/>
            </a:pPr>
            <a:r>
              <a:t>Das LET kann schnell für andere Länder / Regionen umgesetzt werden.</a:t>
            </a:r>
          </a:p>
          <a:p>
            <a:pPr marL="313266" indent="-313266" algn="l">
              <a:lnSpc>
                <a:spcPct val="120000"/>
              </a:lnSpc>
              <a:buClr>
                <a:srgbClr val="929292"/>
              </a:buClr>
              <a:buSzPct val="60000"/>
              <a:buFont typeface="Zapf Dingbats"/>
              <a:buChar char="❖"/>
              <a:defRPr sz="2800"/>
            </a:pPr>
            <a:r>
              <a:t>Eine intensive Evaluierung steht noch aus. Erste Tests zeigen aber sinnvolle Ergebnisse.</a:t>
            </a:r>
          </a:p>
          <a:p>
            <a:pPr marL="313266" indent="-313266" algn="l">
              <a:lnSpc>
                <a:spcPct val="120000"/>
              </a:lnSpc>
              <a:buClr>
                <a:srgbClr val="929292"/>
              </a:buClr>
              <a:buSzPct val="60000"/>
              <a:buFont typeface="Zapf Dingbats"/>
              <a:buChar char="❖"/>
              <a:defRPr sz="2800"/>
            </a:pPr>
            <a:r>
              <a:t>Der nächste Entwicklungsschritt ist eine on-the-go Version um unabhängig von Internetzugang und käuflichen GIS-Programmen zu sein.</a:t>
            </a:r>
          </a:p>
          <a:p>
            <a:pPr marL="313266" indent="-313266" algn="l">
              <a:lnSpc>
                <a:spcPct val="120000"/>
              </a:lnSpc>
              <a:buClr>
                <a:srgbClr val="929292"/>
              </a:buClr>
              <a:buSzPct val="60000"/>
              <a:buFont typeface="Zapf Dingbats"/>
              <a:buChar char="❖"/>
              <a:defRPr sz="2800"/>
            </a:pPr>
            <a:r>
              <a:t>Wir freuen uns über Feedback</a:t>
            </a:r>
          </a:p>
        </p:txBody>
      </p:sp>
      <p:sp>
        <p:nvSpPr>
          <p:cNvPr id="300" name="http://sua.terragis.net/transsec/Welcome.html"/>
          <p:cNvSpPr txBox="1"/>
          <p:nvPr/>
        </p:nvSpPr>
        <p:spPr>
          <a:xfrm>
            <a:off x="1347659" y="8356600"/>
            <a:ext cx="981841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solidFill>
                  <a:srgbClr val="FF2600"/>
                </a:solidFill>
              </a:defRPr>
            </a:lvl1pPr>
          </a:lstStyle>
          <a:p>
            <a:pPr/>
            <a:r>
              <a:t>http://sua.terragis.net/transsec/Welcome.html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ooter Placeholder 4"/>
          <p:cNvSpPr txBox="1"/>
          <p:nvPr/>
        </p:nvSpPr>
        <p:spPr>
          <a:xfrm>
            <a:off x="2919307" y="9013048"/>
            <a:ext cx="5016783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Christoph Gornott</a:t>
            </a:r>
          </a:p>
        </p:txBody>
      </p:sp>
      <p:sp>
        <p:nvSpPr>
          <p:cNvPr id="303" name="Title 1"/>
          <p:cNvSpPr txBox="1"/>
          <p:nvPr>
            <p:ph type="title"/>
          </p:nvPr>
        </p:nvSpPr>
        <p:spPr>
          <a:xfrm>
            <a:off x="562540" y="575522"/>
            <a:ext cx="11982027" cy="1126526"/>
          </a:xfrm>
          <a:prstGeom prst="rect">
            <a:avLst/>
          </a:prstGeom>
        </p:spPr>
        <p:txBody>
          <a:bodyPr/>
          <a:lstStyle/>
          <a:p>
            <a:pPr defTabSz="1183436">
              <a:defRPr sz="3458">
                <a:effectLst>
                  <a:outerShdw sx="100000" sy="100000" kx="0" ky="0" algn="b" rotWithShape="0" blurRad="34671" dist="34671" dir="2700000">
                    <a:srgbClr val="000000">
                      <a:alpha val="43137"/>
                    </a:srgbClr>
                  </a:outerShdw>
                </a:effectLst>
              </a:defRPr>
            </a:pPr>
            <a:r>
              <a:t>Process-based eco-hydrological model </a:t>
            </a:r>
            <a:br/>
            <a:r>
              <a:rPr sz="3276"/>
              <a:t>SWIM – </a:t>
            </a:r>
            <a:r>
              <a:rPr sz="3276"/>
              <a:t>Soil and Water Integrated Model </a:t>
            </a:r>
          </a:p>
        </p:txBody>
      </p:sp>
      <p:sp>
        <p:nvSpPr>
          <p:cNvPr id="304" name="Slide Number Placeholder 3"/>
          <p:cNvSpPr txBox="1"/>
          <p:nvPr>
            <p:ph type="sldNum" sz="quarter" idx="2"/>
          </p:nvPr>
        </p:nvSpPr>
        <p:spPr>
          <a:xfrm>
            <a:off x="12355419" y="9013048"/>
            <a:ext cx="355871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5" name="Rectangle 5"/>
          <p:cNvSpPr txBox="1"/>
          <p:nvPr/>
        </p:nvSpPr>
        <p:spPr>
          <a:xfrm>
            <a:off x="6604811" y="8869833"/>
            <a:ext cx="4848449" cy="853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Krysanova, Wechsung, Arnold, Srinivasan, Williams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130048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(2000): PIK Report Nr. 69 SWIM (Soil and Water </a:t>
            </a:r>
          </a:p>
          <a:p>
            <a:pPr algn="l" defTabSz="1300480">
              <a:defRPr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Integrated Model), User Manual</a:t>
            </a:r>
          </a:p>
        </p:txBody>
      </p:sp>
      <p:pic>
        <p:nvPicPr>
          <p:cNvPr id="30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306" y="2316515"/>
            <a:ext cx="8485009" cy="5936535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TextBox 2"/>
          <p:cNvSpPr txBox="1"/>
          <p:nvPr/>
        </p:nvSpPr>
        <p:spPr>
          <a:xfrm>
            <a:off x="6195165" y="4050888"/>
            <a:ext cx="1228938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LAI</a:t>
            </a:r>
          </a:p>
        </p:txBody>
      </p:sp>
      <p:pic>
        <p:nvPicPr>
          <p:cNvPr id="30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119" y="8556977"/>
            <a:ext cx="1950721" cy="857957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Line 16"/>
          <p:cNvSpPr/>
          <p:nvPr/>
        </p:nvSpPr>
        <p:spPr>
          <a:xfrm>
            <a:off x="2609991" y="8870809"/>
            <a:ext cx="10038081" cy="1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10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7349" y="8561281"/>
            <a:ext cx="1950721" cy="85795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Line 16"/>
          <p:cNvSpPr/>
          <p:nvPr/>
        </p:nvSpPr>
        <p:spPr>
          <a:xfrm>
            <a:off x="2612220" y="8875113"/>
            <a:ext cx="10038082" cy="1"/>
          </a:xfrm>
          <a:prstGeom prst="line">
            <a:avLst/>
          </a:prstGeom>
          <a:ln w="25400">
            <a:solidFill>
              <a:srgbClr val="808080"/>
            </a:solidFill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2" name="Slide Number Placeholder 3"/>
          <p:cNvSpPr txBox="1"/>
          <p:nvPr/>
        </p:nvSpPr>
        <p:spPr>
          <a:xfrm>
            <a:off x="9679065" y="9017352"/>
            <a:ext cx="303445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1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13" name="Footer Placeholder 4"/>
          <p:cNvSpPr txBox="1"/>
          <p:nvPr/>
        </p:nvSpPr>
        <p:spPr>
          <a:xfrm>
            <a:off x="2921537" y="9017352"/>
            <a:ext cx="5016783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Christoph Gornott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xit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1"/>
      <p:bldP build="whole" bldLvl="1" animBg="1" rev="0" advAuto="0" spid="313" grpId="4"/>
      <p:bldP build="whole" bldLvl="1" animBg="1" rev="0" advAuto="0" spid="312" grpId="3"/>
      <p:bldP build="whole" bldLvl="1" animBg="1" rev="0" advAuto="0" spid="31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Footer Placeholder 4"/>
          <p:cNvSpPr txBox="1"/>
          <p:nvPr/>
        </p:nvSpPr>
        <p:spPr>
          <a:xfrm>
            <a:off x="2919307" y="9013048"/>
            <a:ext cx="5016783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Christoph Gornott</a:t>
            </a:r>
          </a:p>
        </p:txBody>
      </p:sp>
      <p:sp>
        <p:nvSpPr>
          <p:cNvPr id="316" name="Title 1"/>
          <p:cNvSpPr txBox="1"/>
          <p:nvPr>
            <p:ph type="title"/>
          </p:nvPr>
        </p:nvSpPr>
        <p:spPr>
          <a:xfrm>
            <a:off x="562187" y="390596"/>
            <a:ext cx="11982027" cy="900853"/>
          </a:xfrm>
          <a:prstGeom prst="rect">
            <a:avLst/>
          </a:prstGeom>
        </p:spPr>
        <p:txBody>
          <a:bodyPr/>
          <a:lstStyle/>
          <a:p>
            <a:pPr>
              <a:defRPr sz="3800"/>
            </a:pPr>
            <a:r>
              <a:t>SWIM</a:t>
            </a:r>
            <a:r>
              <a:t> </a:t>
            </a:r>
            <a:r>
              <a:rPr cap="small"/>
              <a:t>coverage of the Maize Yields</a:t>
            </a:r>
          </a:p>
        </p:txBody>
      </p:sp>
      <p:sp>
        <p:nvSpPr>
          <p:cNvPr id="317" name="Content Placeholder 2"/>
          <p:cNvSpPr txBox="1"/>
          <p:nvPr>
            <p:ph type="body" sz="quarter" idx="1"/>
          </p:nvPr>
        </p:nvSpPr>
        <p:spPr>
          <a:xfrm>
            <a:off x="6809634" y="8358786"/>
            <a:ext cx="4996674" cy="56904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800">
                <a:solidFill>
                  <a:srgbClr val="595959"/>
                </a:solidFill>
              </a:defRPr>
            </a:pPr>
            <a:r>
              <a:t>Time </a:t>
            </a:r>
            <a:r>
              <a:t>period</a:t>
            </a:r>
            <a:r>
              <a:t> 2003-2010</a:t>
            </a:r>
          </a:p>
        </p:txBody>
      </p:sp>
      <p:sp>
        <p:nvSpPr>
          <p:cNvPr id="318" name="Slide Number Placeholder 3"/>
          <p:cNvSpPr txBox="1"/>
          <p:nvPr>
            <p:ph type="sldNum" sz="quarter" idx="2"/>
          </p:nvPr>
        </p:nvSpPr>
        <p:spPr>
          <a:xfrm>
            <a:off x="12355419" y="9013048"/>
            <a:ext cx="355871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5305" y="2481649"/>
            <a:ext cx="12537159" cy="5877139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Content Placeholder 2"/>
          <p:cNvSpPr txBox="1"/>
          <p:nvPr/>
        </p:nvSpPr>
        <p:spPr>
          <a:xfrm>
            <a:off x="1381936" y="1606553"/>
            <a:ext cx="11982027" cy="1862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800"/>
              </a:spcBef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Observed 			Modeled</a:t>
            </a:r>
          </a:p>
          <a:p>
            <a:pPr algn="l" defTabSz="1300480">
              <a:spcBef>
                <a:spcPts val="800"/>
              </a:spcBef>
              <a:defRPr b="1"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(Ministry of Agriculture)</a:t>
            </a:r>
            <a:r>
              <a:t>	(SWIM)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Footer Placeholder 4"/>
          <p:cNvSpPr txBox="1"/>
          <p:nvPr/>
        </p:nvSpPr>
        <p:spPr>
          <a:xfrm>
            <a:off x="2919307" y="9013048"/>
            <a:ext cx="5016783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1300480">
              <a:defRPr sz="1600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Christoph Gornott</a:t>
            </a:r>
          </a:p>
        </p:txBody>
      </p:sp>
      <p:sp>
        <p:nvSpPr>
          <p:cNvPr id="323" name="Title 1"/>
          <p:cNvSpPr txBox="1"/>
          <p:nvPr>
            <p:ph type="title"/>
          </p:nvPr>
        </p:nvSpPr>
        <p:spPr>
          <a:xfrm>
            <a:off x="562187" y="390596"/>
            <a:ext cx="11982027" cy="900853"/>
          </a:xfrm>
          <a:prstGeom prst="rect">
            <a:avLst/>
          </a:prstGeom>
        </p:spPr>
        <p:txBody>
          <a:bodyPr/>
          <a:lstStyle/>
          <a:p>
            <a:pPr/>
            <a:r>
              <a:t>SWIM</a:t>
            </a:r>
            <a:r>
              <a:t> </a:t>
            </a:r>
            <a:r>
              <a:rPr cap="small"/>
              <a:t>coverage of the Maize Yields</a:t>
            </a:r>
          </a:p>
        </p:txBody>
      </p:sp>
      <p:sp>
        <p:nvSpPr>
          <p:cNvPr id="324" name="Content Placeholder 2"/>
          <p:cNvSpPr txBox="1"/>
          <p:nvPr>
            <p:ph type="body" sz="quarter" idx="1"/>
          </p:nvPr>
        </p:nvSpPr>
        <p:spPr>
          <a:xfrm>
            <a:off x="1381936" y="1599635"/>
            <a:ext cx="11982027" cy="191724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Observed 			Modeled</a:t>
            </a:r>
          </a:p>
          <a:p>
            <a:pPr marL="0" indent="0">
              <a:buSzTx/>
              <a:buNone/>
            </a:pPr>
            <a:r>
              <a:t>(Ministry of Agriculture)</a:t>
            </a:r>
            <a:r>
              <a:t>	(SWIM)</a:t>
            </a:r>
          </a:p>
        </p:txBody>
      </p:sp>
      <p:sp>
        <p:nvSpPr>
          <p:cNvPr id="325" name="Slide Number Placeholder 3"/>
          <p:cNvSpPr txBox="1"/>
          <p:nvPr>
            <p:ph type="sldNum" sz="quarter" idx="2"/>
          </p:nvPr>
        </p:nvSpPr>
        <p:spPr>
          <a:xfrm>
            <a:off x="12355419" y="9013048"/>
            <a:ext cx="355871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362" y="2828572"/>
            <a:ext cx="11816236" cy="5475818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Content Placeholder 2"/>
          <p:cNvSpPr txBox="1"/>
          <p:nvPr/>
        </p:nvSpPr>
        <p:spPr>
          <a:xfrm>
            <a:off x="6809634" y="8358786"/>
            <a:ext cx="4996674" cy="53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1300480">
              <a:spcBef>
                <a:spcPts val="600"/>
              </a:spcBef>
              <a:defRPr b="1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Time </a:t>
            </a:r>
            <a:r>
              <a:t>period</a:t>
            </a:r>
            <a:r>
              <a:t> 2003-2010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liederung des Informationssystem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spcBef>
                <a:spcPts val="1500"/>
              </a:spcBef>
              <a:defRPr sz="6790"/>
            </a:lvl1pPr>
          </a:lstStyle>
          <a:p>
            <a:pPr/>
            <a:r>
              <a:t>Gliederung des Informationssystems</a:t>
            </a:r>
          </a:p>
        </p:txBody>
      </p:sp>
      <p:pic>
        <p:nvPicPr>
          <p:cNvPr id="155" name="Bildschirmfoto 2017-08-31 um 09.25.42.png" descr="Bildschirmfoto 2017-08-31 um 09.25.4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8172" y="2324099"/>
            <a:ext cx="7708456" cy="7110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Vorgab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Vorgaben</a:t>
            </a:r>
          </a:p>
        </p:txBody>
      </p:sp>
      <p:sp>
        <p:nvSpPr>
          <p:cNvPr id="158" name="Das IS und das LET sollten:…"/>
          <p:cNvSpPr txBox="1"/>
          <p:nvPr/>
        </p:nvSpPr>
        <p:spPr>
          <a:xfrm>
            <a:off x="524933" y="2895599"/>
            <a:ext cx="10043369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Das IS und das LET sollten:</a:t>
            </a:r>
          </a:p>
          <a:p>
            <a:pPr lvl="2" marL="1409700" indent="-469900" algn="l">
              <a:buSzPct val="75000"/>
              <a:buChar char="-"/>
            </a:pPr>
            <a:r>
              <a:t>auf allgemeinen Standards beruhen</a:t>
            </a:r>
          </a:p>
          <a:p>
            <a:pPr lvl="2" marL="1409700" indent="-469900" algn="l">
              <a:buSzPct val="75000"/>
              <a:buChar char="-"/>
            </a:pPr>
            <a:r>
              <a:t>frei zugänglich / kostenfrei sein</a:t>
            </a:r>
          </a:p>
          <a:p>
            <a:pPr lvl="2" marL="1409700" indent="-469900" algn="l">
              <a:buSzPct val="75000"/>
              <a:buChar char="-"/>
            </a:pPr>
            <a:r>
              <a:t>einfach zu bedienen sein</a:t>
            </a:r>
          </a:p>
          <a:p>
            <a:pPr lvl="2" marL="1409700" indent="-469900" algn="l">
              <a:buSzPct val="75000"/>
              <a:buChar char="-"/>
            </a:pPr>
            <a:r>
              <a:t>auch Anwendungen außerhalb des Nutzpflanzenanbaus bieten</a:t>
            </a:r>
          </a:p>
        </p:txBody>
      </p:sp>
      <p:sp>
        <p:nvSpPr>
          <p:cNvPr id="159" name="Lösungen:…"/>
          <p:cNvSpPr txBox="1"/>
          <p:nvPr/>
        </p:nvSpPr>
        <p:spPr>
          <a:xfrm>
            <a:off x="4041750" y="6117166"/>
            <a:ext cx="8261450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600"/>
            </a:pPr>
            <a:r>
              <a:t>Lösungen:</a:t>
            </a:r>
          </a:p>
          <a:p>
            <a:pPr lvl="2" marL="1409700" indent="-469900" algn="l">
              <a:buSzPct val="75000"/>
              <a:buChar char="-"/>
            </a:pPr>
            <a:r>
              <a:t>Web-GIS auf der Basis von Open Source Software</a:t>
            </a:r>
          </a:p>
          <a:p>
            <a:pPr lvl="2" marL="1409700" indent="-469900" algn="l">
              <a:buSzPct val="75000"/>
              <a:buChar char="-"/>
            </a:pPr>
            <a:r>
              <a:t>Server an öffentlicher Einrichtung</a:t>
            </a:r>
          </a:p>
          <a:p>
            <a:pPr lvl="2" marL="1409700" indent="-469900" algn="l">
              <a:buSzPct val="75000"/>
              <a:buChar char="-"/>
            </a:pPr>
            <a:r>
              <a:t>Benutzerführung</a:t>
            </a:r>
          </a:p>
          <a:p>
            <a:pPr lvl="2" marL="1409700" indent="-469900" algn="l">
              <a:buSzPct val="75000"/>
              <a:buChar char="-"/>
            </a:pPr>
            <a:r>
              <a:t>Mögliche Einbettung von Benutzerdaten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chnische Lösu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Technische Lösung</a:t>
            </a:r>
          </a:p>
        </p:txBody>
      </p:sp>
      <p:grpSp>
        <p:nvGrpSpPr>
          <p:cNvPr id="209" name="Gruppieren"/>
          <p:cNvGrpSpPr/>
          <p:nvPr/>
        </p:nvGrpSpPr>
        <p:grpSpPr>
          <a:xfrm>
            <a:off x="1642533" y="2324099"/>
            <a:ext cx="10515601" cy="6799264"/>
            <a:chOff x="0" y="0"/>
            <a:chExt cx="10515600" cy="6799262"/>
          </a:xfrm>
        </p:grpSpPr>
        <p:sp>
          <p:nvSpPr>
            <p:cNvPr id="162" name="Text Box 5"/>
            <p:cNvSpPr txBox="1"/>
            <p:nvPr/>
          </p:nvSpPr>
          <p:spPr>
            <a:xfrm>
              <a:off x="98424" y="376238"/>
              <a:ext cx="9139240" cy="1731011"/>
            </a:xfrm>
            <a:prstGeom prst="rect">
              <a:avLst/>
            </a:prstGeom>
            <a:solidFill>
              <a:srgbClr val="EAEAEA"/>
            </a:solidFill>
            <a:ln w="19050" cap="flat">
              <a:solidFill>
                <a:srgbClr val="41414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>
                <a:spcBef>
                  <a:spcPts val="1000"/>
                </a:spcBef>
                <a:defRPr b="1"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Web browser</a:t>
              </a:r>
              <a:endParaRPr>
                <a:latin typeface="Palatino"/>
                <a:ea typeface="Palatino"/>
                <a:cs typeface="Palatino"/>
                <a:sym typeface="Palatino"/>
              </a:endParaRPr>
            </a:p>
            <a:p>
              <a:pPr>
                <a:spcBef>
                  <a:spcPts val="1400"/>
                </a:spcBef>
                <a:defRPr b="1" sz="1200">
                  <a:latin typeface="A.C.M.E. Secret Agent"/>
                  <a:ea typeface="A.C.M.E. Secret Agent"/>
                  <a:cs typeface="A.C.M.E. Secret Agent"/>
                  <a:sym typeface="A.C.M.E. Secret Agent"/>
                </a:defRPr>
              </a:pPr>
            </a:p>
            <a:p>
              <a:pPr>
                <a:spcBef>
                  <a:spcPts val="1400"/>
                </a:spcBef>
                <a:defRPr b="1" sz="1200">
                  <a:latin typeface="A.C.M.E. Secret Agent"/>
                  <a:ea typeface="A.C.M.E. Secret Agent"/>
                  <a:cs typeface="A.C.M.E. Secret Agent"/>
                  <a:sym typeface="A.C.M.E. Secret Agent"/>
                </a:defRPr>
              </a:pPr>
            </a:p>
            <a:p>
              <a:pPr>
                <a:spcBef>
                  <a:spcPts val="1400"/>
                </a:spcBef>
                <a:defRPr b="1" sz="800">
                  <a:latin typeface="A.C.M.E. Secret Agent"/>
                  <a:ea typeface="A.C.M.E. Secret Agent"/>
                  <a:cs typeface="A.C.M.E. Secret Agent"/>
                  <a:sym typeface="A.C.M.E. Secret Agent"/>
                </a:defRPr>
              </a:pPr>
            </a:p>
          </p:txBody>
        </p:sp>
        <p:sp>
          <p:nvSpPr>
            <p:cNvPr id="163" name="Text Box 6"/>
            <p:cNvSpPr txBox="1"/>
            <p:nvPr/>
          </p:nvSpPr>
          <p:spPr>
            <a:xfrm>
              <a:off x="98424" y="3271837"/>
              <a:ext cx="9237665" cy="389891"/>
            </a:xfrm>
            <a:prstGeom prst="rect">
              <a:avLst/>
            </a:prstGeom>
            <a:solidFill>
              <a:srgbClr val="62DBD8"/>
            </a:solidFill>
            <a:ln w="19050" cap="flat">
              <a:solidFill>
                <a:srgbClr val="41414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1000"/>
                </a:spcBef>
                <a:defRPr b="1" sz="18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/>
              <a:r>
                <a:t>PHP</a:t>
              </a:r>
            </a:p>
          </p:txBody>
        </p:sp>
        <p:sp>
          <p:nvSpPr>
            <p:cNvPr id="164" name="Text Box 7"/>
            <p:cNvSpPr txBox="1"/>
            <p:nvPr/>
          </p:nvSpPr>
          <p:spPr>
            <a:xfrm>
              <a:off x="98424" y="2586037"/>
              <a:ext cx="9237665" cy="394468"/>
            </a:xfrm>
            <a:prstGeom prst="rect">
              <a:avLst/>
            </a:prstGeom>
            <a:solidFill>
              <a:srgbClr val="EAEAEA"/>
            </a:solidFill>
            <a:ln w="19050" cap="flat">
              <a:solidFill>
                <a:srgbClr val="41414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000"/>
                </a:spcBef>
                <a:defRPr b="1"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Apache Web Server</a:t>
              </a:r>
              <a:r>
                <a:rPr>
                  <a:latin typeface="A.C.M.E. Secret Agent"/>
                  <a:ea typeface="A.C.M.E. Secret Agent"/>
                  <a:cs typeface="A.C.M.E. Secret Agent"/>
                  <a:sym typeface="A.C.M.E. Secret Agent"/>
                </a:rPr>
                <a:t> </a:t>
              </a:r>
            </a:p>
          </p:txBody>
        </p:sp>
        <p:sp>
          <p:nvSpPr>
            <p:cNvPr id="165" name="Rectangle 8"/>
            <p:cNvSpPr/>
            <p:nvPr/>
          </p:nvSpPr>
          <p:spPr>
            <a:xfrm>
              <a:off x="98424" y="5427663"/>
              <a:ext cx="9237665" cy="1273176"/>
            </a:xfrm>
            <a:prstGeom prst="rect">
              <a:avLst/>
            </a:prstGeom>
            <a:solidFill>
              <a:schemeClr val="accent1"/>
            </a:solidFill>
            <a:ln w="3175" cap="flat">
              <a:solidFill>
                <a:srgbClr val="C9C3BA"/>
              </a:solidFill>
              <a:prstDash val="dash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/>
            </a:p>
          </p:txBody>
        </p:sp>
        <p:sp>
          <p:nvSpPr>
            <p:cNvPr id="166" name="Text Box 9"/>
            <p:cNvSpPr txBox="1"/>
            <p:nvPr/>
          </p:nvSpPr>
          <p:spPr>
            <a:xfrm>
              <a:off x="381000" y="5791200"/>
              <a:ext cx="2260600" cy="558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spcBef>
                  <a:spcPts val="1000"/>
                </a:spcBef>
                <a:defRPr b="1"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Räumliche</a:t>
              </a:r>
              <a:br/>
              <a:r>
                <a:t>Daten</a:t>
              </a:r>
            </a:p>
          </p:txBody>
        </p:sp>
        <p:grpSp>
          <p:nvGrpSpPr>
            <p:cNvPr id="173" name="Group 10"/>
            <p:cNvGrpSpPr/>
            <p:nvPr/>
          </p:nvGrpSpPr>
          <p:grpSpPr>
            <a:xfrm>
              <a:off x="4422775" y="5526088"/>
              <a:ext cx="982663" cy="1035527"/>
              <a:chOff x="0" y="0"/>
              <a:chExt cx="982662" cy="1035526"/>
            </a:xfrm>
          </p:grpSpPr>
          <p:grpSp>
            <p:nvGrpSpPr>
              <p:cNvPr id="171" name="AutoShape 11"/>
              <p:cNvGrpSpPr/>
              <p:nvPr/>
            </p:nvGrpSpPr>
            <p:grpSpPr>
              <a:xfrm>
                <a:off x="0" y="0"/>
                <a:ext cx="982664" cy="979488"/>
                <a:chOff x="0" y="0"/>
                <a:chExt cx="982663" cy="979487"/>
              </a:xfrm>
            </p:grpSpPr>
            <p:sp>
              <p:nvSpPr>
                <p:cNvPr id="167" name="Form"/>
                <p:cNvSpPr/>
                <p:nvPr/>
              </p:nvSpPr>
              <p:spPr>
                <a:xfrm>
                  <a:off x="0" y="-1"/>
                  <a:ext cx="982663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400"/>
                      </a:moveTo>
                      <a:lnTo>
                        <a:pt x="5383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21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68" name="Form"/>
                <p:cNvSpPr/>
                <p:nvPr/>
              </p:nvSpPr>
              <p:spPr>
                <a:xfrm>
                  <a:off x="737791" y="-1"/>
                  <a:ext cx="244873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69" name="Form"/>
                <p:cNvSpPr/>
                <p:nvPr/>
              </p:nvSpPr>
              <p:spPr>
                <a:xfrm>
                  <a:off x="0" y="-1"/>
                  <a:ext cx="982663" cy="24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5383" y="0"/>
                      </a:lnTo>
                      <a:lnTo>
                        <a:pt x="21600" y="0"/>
                      </a:lnTo>
                      <a:lnTo>
                        <a:pt x="1621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70" name="Form"/>
                <p:cNvSpPr/>
                <p:nvPr/>
              </p:nvSpPr>
              <p:spPr>
                <a:xfrm>
                  <a:off x="0" y="-1"/>
                  <a:ext cx="982663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400"/>
                      </a:moveTo>
                      <a:lnTo>
                        <a:pt x="5383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217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6217" y="5400"/>
                      </a:lnTo>
                      <a:lnTo>
                        <a:pt x="21600" y="0"/>
                      </a:lnTo>
                      <a:moveTo>
                        <a:pt x="16217" y="5400"/>
                      </a:moveTo>
                      <a:lnTo>
                        <a:pt x="16217" y="21600"/>
                      </a:lnTo>
                    </a:path>
                  </a:pathLst>
                </a:custGeom>
                <a:noFill/>
                <a:ln w="9525" cap="flat">
                  <a:solidFill>
                    <a:srgbClr val="414141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</p:grpSp>
          <p:sp>
            <p:nvSpPr>
              <p:cNvPr id="172" name="Text Box 12"/>
              <p:cNvSpPr txBox="1"/>
              <p:nvPr/>
            </p:nvSpPr>
            <p:spPr>
              <a:xfrm>
                <a:off x="0" y="293846"/>
                <a:ext cx="687865" cy="7416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700"/>
                  </a:spcBef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Vector</a:t>
                </a:r>
                <a:br/>
                <a:r>
                  <a:t>Dateien</a:t>
                </a:r>
                <a:endParaRPr>
                  <a:latin typeface="Palatino"/>
                  <a:ea typeface="Palatino"/>
                  <a:cs typeface="Palatino"/>
                  <a:sym typeface="Palatino"/>
                </a:endParaRPr>
              </a:p>
            </p:txBody>
          </p:sp>
        </p:grpSp>
        <p:grpSp>
          <p:nvGrpSpPr>
            <p:cNvPr id="180" name="Group 13"/>
            <p:cNvGrpSpPr/>
            <p:nvPr/>
          </p:nvGrpSpPr>
          <p:grpSpPr>
            <a:xfrm>
              <a:off x="3144837" y="5526088"/>
              <a:ext cx="982663" cy="979488"/>
              <a:chOff x="0" y="0"/>
              <a:chExt cx="982662" cy="979487"/>
            </a:xfrm>
          </p:grpSpPr>
          <p:grpSp>
            <p:nvGrpSpPr>
              <p:cNvPr id="178" name="AutoShape 14"/>
              <p:cNvGrpSpPr/>
              <p:nvPr/>
            </p:nvGrpSpPr>
            <p:grpSpPr>
              <a:xfrm>
                <a:off x="-1" y="-1"/>
                <a:ext cx="982664" cy="979489"/>
                <a:chOff x="0" y="0"/>
                <a:chExt cx="982662" cy="979487"/>
              </a:xfrm>
            </p:grpSpPr>
            <p:sp>
              <p:nvSpPr>
                <p:cNvPr id="174" name="Form"/>
                <p:cNvSpPr/>
                <p:nvPr/>
              </p:nvSpPr>
              <p:spPr>
                <a:xfrm>
                  <a:off x="-1" y="-1"/>
                  <a:ext cx="982664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400"/>
                      </a:moveTo>
                      <a:lnTo>
                        <a:pt x="5383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217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75" name="Form"/>
                <p:cNvSpPr/>
                <p:nvPr/>
              </p:nvSpPr>
              <p:spPr>
                <a:xfrm>
                  <a:off x="737789" y="-1"/>
                  <a:ext cx="244873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400"/>
                      </a:move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0000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76" name="Form"/>
                <p:cNvSpPr/>
                <p:nvPr/>
              </p:nvSpPr>
              <p:spPr>
                <a:xfrm>
                  <a:off x="-1" y="-1"/>
                  <a:ext cx="982664" cy="2448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5383" y="0"/>
                      </a:lnTo>
                      <a:lnTo>
                        <a:pt x="21600" y="0"/>
                      </a:lnTo>
                      <a:lnTo>
                        <a:pt x="16217" y="21600"/>
                      </a:lnTo>
                      <a:close/>
                    </a:path>
                  </a:pathLst>
                </a:custGeom>
                <a:solidFill>
                  <a:srgbClr val="FFFFFF">
                    <a:alpha val="2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77" name="Form"/>
                <p:cNvSpPr/>
                <p:nvPr/>
              </p:nvSpPr>
              <p:spPr>
                <a:xfrm>
                  <a:off x="-1" y="-1"/>
                  <a:ext cx="982664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5400"/>
                      </a:moveTo>
                      <a:lnTo>
                        <a:pt x="5383" y="0"/>
                      </a:lnTo>
                      <a:lnTo>
                        <a:pt x="21600" y="0"/>
                      </a:lnTo>
                      <a:lnTo>
                        <a:pt x="21600" y="16200"/>
                      </a:lnTo>
                      <a:lnTo>
                        <a:pt x="16217" y="21600"/>
                      </a:lnTo>
                      <a:lnTo>
                        <a:pt x="0" y="21600"/>
                      </a:lnTo>
                      <a:close/>
                      <a:moveTo>
                        <a:pt x="0" y="5400"/>
                      </a:moveTo>
                      <a:lnTo>
                        <a:pt x="16217" y="5400"/>
                      </a:lnTo>
                      <a:lnTo>
                        <a:pt x="21600" y="0"/>
                      </a:lnTo>
                      <a:moveTo>
                        <a:pt x="16217" y="5400"/>
                      </a:moveTo>
                      <a:lnTo>
                        <a:pt x="16217" y="21600"/>
                      </a:lnTo>
                    </a:path>
                  </a:pathLst>
                </a:custGeom>
                <a:noFill/>
                <a:ln w="9525" cap="flat">
                  <a:solidFill>
                    <a:srgbClr val="414141"/>
                  </a:solidFill>
                  <a:prstDash val="solid"/>
                  <a:miter lim="8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</p:grpSp>
          <p:sp>
            <p:nvSpPr>
              <p:cNvPr id="179" name="Text Box 15"/>
              <p:cNvSpPr txBox="1"/>
              <p:nvPr/>
            </p:nvSpPr>
            <p:spPr>
              <a:xfrm>
                <a:off x="-1" y="293846"/>
                <a:ext cx="687864" cy="3506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700"/>
                  </a:spcBef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Raster</a:t>
                </a:r>
                <a:br/>
                <a:r>
                  <a:t>Dateien</a:t>
                </a:r>
              </a:p>
            </p:txBody>
          </p:sp>
        </p:grpSp>
        <p:grpSp>
          <p:nvGrpSpPr>
            <p:cNvPr id="186" name="Group 16"/>
            <p:cNvGrpSpPr/>
            <p:nvPr/>
          </p:nvGrpSpPr>
          <p:grpSpPr>
            <a:xfrm>
              <a:off x="6191248" y="5526088"/>
              <a:ext cx="1179517" cy="979488"/>
              <a:chOff x="-1" y="0"/>
              <a:chExt cx="1179515" cy="979487"/>
            </a:xfrm>
          </p:grpSpPr>
          <p:grpSp>
            <p:nvGrpSpPr>
              <p:cNvPr id="184" name="AutoShape 17"/>
              <p:cNvGrpSpPr/>
              <p:nvPr/>
            </p:nvGrpSpPr>
            <p:grpSpPr>
              <a:xfrm>
                <a:off x="-2" y="-1"/>
                <a:ext cx="1179517" cy="979489"/>
                <a:chOff x="-1" y="0"/>
                <a:chExt cx="1179515" cy="979487"/>
              </a:xfrm>
            </p:grpSpPr>
            <p:sp>
              <p:nvSpPr>
                <p:cNvPr id="181" name="Form"/>
                <p:cNvSpPr/>
                <p:nvPr/>
              </p:nvSpPr>
              <p:spPr>
                <a:xfrm>
                  <a:off x="-2" y="-1"/>
                  <a:ext cx="1179517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700"/>
                      </a:move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82" name="Oval"/>
                <p:cNvSpPr/>
                <p:nvPr/>
              </p:nvSpPr>
              <p:spPr>
                <a:xfrm>
                  <a:off x="-1" y="-1"/>
                  <a:ext cx="1179516" cy="244873"/>
                </a:xfrm>
                <a:prstGeom prst="ellipse">
                  <a:avLst/>
                </a:prstGeom>
                <a:solidFill>
                  <a:srgbClr val="FFFFFF">
                    <a:alpha val="40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  <p:sp>
              <p:nvSpPr>
                <p:cNvPr id="183" name="Linie"/>
                <p:cNvSpPr/>
                <p:nvPr/>
              </p:nvSpPr>
              <p:spPr>
                <a:xfrm>
                  <a:off x="-2" y="-1"/>
                  <a:ext cx="1179516" cy="9794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700"/>
                      </a:moveTo>
                      <a:cubicBezTo>
                        <a:pt x="21600" y="4191"/>
                        <a:pt x="16765" y="5400"/>
                        <a:pt x="10800" y="5400"/>
                      </a:cubicBezTo>
                      <a:cubicBezTo>
                        <a:pt x="4835" y="5400"/>
                        <a:pt x="0" y="4191"/>
                        <a:pt x="0" y="2700"/>
                      </a:cubicBezTo>
                      <a:cubicBezTo>
                        <a:pt x="0" y="1209"/>
                        <a:pt x="4835" y="0"/>
                        <a:pt x="10800" y="0"/>
                      </a:cubicBezTo>
                      <a:cubicBezTo>
                        <a:pt x="16765" y="0"/>
                        <a:pt x="21600" y="1209"/>
                        <a:pt x="21600" y="2700"/>
                      </a:cubicBezTo>
                      <a:lnTo>
                        <a:pt x="21600" y="18900"/>
                      </a:lnTo>
                      <a:cubicBezTo>
                        <a:pt x="21600" y="20391"/>
                        <a:pt x="16765" y="21600"/>
                        <a:pt x="10800" y="21600"/>
                      </a:cubicBezTo>
                      <a:cubicBezTo>
                        <a:pt x="4835" y="21600"/>
                        <a:pt x="0" y="20391"/>
                        <a:pt x="0" y="18900"/>
                      </a:cubicBezTo>
                      <a:lnTo>
                        <a:pt x="0" y="2700"/>
                      </a:lnTo>
                    </a:path>
                  </a:pathLst>
                </a:custGeom>
                <a:noFill/>
                <a:ln w="9525" cap="flat">
                  <a:solidFill>
                    <a:srgbClr val="414141"/>
                  </a:solidFill>
                  <a:prstDash val="solid"/>
                  <a:round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/>
                </a:p>
              </p:txBody>
            </p:sp>
          </p:grpSp>
          <p:sp>
            <p:nvSpPr>
              <p:cNvPr id="185" name="Text Box 18"/>
              <p:cNvSpPr txBox="1"/>
              <p:nvPr/>
            </p:nvSpPr>
            <p:spPr>
              <a:xfrm>
                <a:off x="117951" y="293846"/>
                <a:ext cx="825660" cy="3506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spcBef>
                    <a:spcPts val="700"/>
                  </a:spcBef>
                  <a:defRPr sz="12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PostGIS</a:t>
                </a:r>
                <a:br/>
                <a:r>
                  <a:t>DB</a:t>
                </a:r>
              </a:p>
            </p:txBody>
          </p:sp>
        </p:grpSp>
        <p:sp>
          <p:nvSpPr>
            <p:cNvPr id="187" name="Rectangle 19"/>
            <p:cNvSpPr/>
            <p:nvPr/>
          </p:nvSpPr>
          <p:spPr>
            <a:xfrm>
              <a:off x="0" y="2292350"/>
              <a:ext cx="10515600" cy="4506913"/>
            </a:xfrm>
            <a:prstGeom prst="rect">
              <a:avLst/>
            </a:prstGeom>
            <a:noFill/>
            <a:ln w="3175" cap="flat">
              <a:solidFill>
                <a:srgbClr val="C9C3BA"/>
              </a:solidFill>
              <a:prstDash val="dash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/>
            </a:p>
          </p:txBody>
        </p:sp>
        <p:sp>
          <p:nvSpPr>
            <p:cNvPr id="188" name="Text Box 20"/>
            <p:cNvSpPr txBox="1"/>
            <p:nvPr/>
          </p:nvSpPr>
          <p:spPr>
            <a:xfrm>
              <a:off x="8648700" y="2351087"/>
              <a:ext cx="1768475" cy="1728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spcBef>
                  <a:spcPts val="700"/>
                </a:spcBef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Server</a:t>
              </a:r>
            </a:p>
          </p:txBody>
        </p:sp>
        <p:sp>
          <p:nvSpPr>
            <p:cNvPr id="189" name="Rectangle 21"/>
            <p:cNvSpPr/>
            <p:nvPr/>
          </p:nvSpPr>
          <p:spPr>
            <a:xfrm>
              <a:off x="0" y="246063"/>
              <a:ext cx="10515600" cy="1654176"/>
            </a:xfrm>
            <a:prstGeom prst="rect">
              <a:avLst/>
            </a:prstGeom>
            <a:noFill/>
            <a:ln w="3175" cap="flat">
              <a:solidFill>
                <a:srgbClr val="C9C3BA"/>
              </a:solidFill>
              <a:prstDash val="dash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1400"/>
                </a:spcBef>
                <a:defRPr b="1" sz="1800">
                  <a:latin typeface="A.C.M.E. Secret Agent"/>
                  <a:ea typeface="A.C.M.E. Secret Agent"/>
                  <a:cs typeface="A.C.M.E. Secret Agent"/>
                  <a:sym typeface="A.C.M.E. Secret Agent"/>
                </a:defRPr>
              </a:pPr>
            </a:p>
          </p:txBody>
        </p:sp>
        <p:cxnSp>
          <p:nvCxnSpPr>
            <p:cNvPr id="190" name="AutoShape 22"/>
            <p:cNvCxnSpPr>
              <a:stCxn id="164" idx="0"/>
              <a:endCxn id="163" idx="0"/>
            </p:cNvCxnSpPr>
            <p:nvPr/>
          </p:nvCxnSpPr>
          <p:spPr>
            <a:xfrm>
              <a:off x="4717256" y="2783271"/>
              <a:ext cx="1" cy="683512"/>
            </a:xfrm>
            <a:prstGeom prst="straightConnector1">
              <a:avLst/>
            </a:prstGeom>
            <a:ln w="25400" cap="rnd">
              <a:solidFill>
                <a:srgbClr val="000080"/>
              </a:solidFill>
              <a:prstDash val="sysDot"/>
              <a:round/>
            </a:ln>
            <a:effectLst/>
          </p:spPr>
        </p:cxnSp>
        <p:grpSp>
          <p:nvGrpSpPr>
            <p:cNvPr id="196" name="Group 23"/>
            <p:cNvGrpSpPr/>
            <p:nvPr/>
          </p:nvGrpSpPr>
          <p:grpSpPr>
            <a:xfrm>
              <a:off x="4521199" y="1900237"/>
              <a:ext cx="392114" cy="392112"/>
              <a:chOff x="0" y="0"/>
              <a:chExt cx="392113" cy="392110"/>
            </a:xfrm>
          </p:grpSpPr>
          <p:sp>
            <p:nvSpPr>
              <p:cNvPr id="191" name="Line 24"/>
              <p:cNvSpPr/>
              <p:nvPr/>
            </p:nvSpPr>
            <p:spPr>
              <a:xfrm flipH="1">
                <a:off x="196056" y="0"/>
                <a:ext cx="1" cy="65352"/>
              </a:xfrm>
              <a:prstGeom prst="line">
                <a:avLst/>
              </a:prstGeom>
              <a:noFill/>
              <a:ln w="6350" cap="flat">
                <a:solidFill>
                  <a:srgbClr val="41414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>
                  <a:defRPr>
                    <a:latin typeface="+mn-lt"/>
                    <a:ea typeface="+mn-ea"/>
                    <a:cs typeface="+mn-cs"/>
                    <a:sym typeface="Bodoni SvtyTwo ITC TT-Book"/>
                  </a:defRPr>
                </a:pPr>
              </a:p>
            </p:txBody>
          </p:sp>
          <p:sp>
            <p:nvSpPr>
              <p:cNvPr id="192" name="Line 25"/>
              <p:cNvSpPr/>
              <p:nvPr/>
            </p:nvSpPr>
            <p:spPr>
              <a:xfrm flipH="1">
                <a:off x="196056" y="326759"/>
                <a:ext cx="1" cy="65352"/>
              </a:xfrm>
              <a:prstGeom prst="line">
                <a:avLst/>
              </a:prstGeom>
              <a:noFill/>
              <a:ln w="6350" cap="flat">
                <a:solidFill>
                  <a:srgbClr val="41414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>
                  <a:defRPr>
                    <a:latin typeface="+mn-lt"/>
                    <a:ea typeface="+mn-ea"/>
                    <a:cs typeface="+mn-cs"/>
                    <a:sym typeface="Bodoni SvtyTwo ITC TT-Book"/>
                  </a:defRPr>
                </a:pPr>
              </a:p>
            </p:txBody>
          </p:sp>
          <p:sp>
            <p:nvSpPr>
              <p:cNvPr id="193" name="Line 26"/>
              <p:cNvSpPr/>
              <p:nvPr/>
            </p:nvSpPr>
            <p:spPr>
              <a:xfrm>
                <a:off x="-1" y="261407"/>
                <a:ext cx="196057" cy="65353"/>
              </a:xfrm>
              <a:prstGeom prst="line">
                <a:avLst/>
              </a:prstGeom>
              <a:noFill/>
              <a:ln w="6350" cap="flat">
                <a:solidFill>
                  <a:srgbClr val="41414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>
                  <a:defRPr>
                    <a:latin typeface="+mn-lt"/>
                    <a:ea typeface="+mn-ea"/>
                    <a:cs typeface="+mn-cs"/>
                    <a:sym typeface="Bodoni SvtyTwo ITC TT-Book"/>
                  </a:defRPr>
                </a:pPr>
              </a:p>
            </p:txBody>
          </p:sp>
          <p:sp>
            <p:nvSpPr>
              <p:cNvPr id="194" name="Line 27"/>
              <p:cNvSpPr/>
              <p:nvPr/>
            </p:nvSpPr>
            <p:spPr>
              <a:xfrm flipV="1">
                <a:off x="-1" y="130704"/>
                <a:ext cx="392114" cy="130704"/>
              </a:xfrm>
              <a:prstGeom prst="line">
                <a:avLst/>
              </a:prstGeom>
              <a:noFill/>
              <a:ln w="6350" cap="flat">
                <a:solidFill>
                  <a:srgbClr val="41414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>
                  <a:defRPr>
                    <a:latin typeface="+mn-lt"/>
                    <a:ea typeface="+mn-ea"/>
                    <a:cs typeface="+mn-cs"/>
                    <a:sym typeface="Bodoni SvtyTwo ITC TT-Book"/>
                  </a:defRPr>
                </a:pPr>
              </a:p>
            </p:txBody>
          </p:sp>
          <p:sp>
            <p:nvSpPr>
              <p:cNvPr id="195" name="Line 28"/>
              <p:cNvSpPr/>
              <p:nvPr/>
            </p:nvSpPr>
            <p:spPr>
              <a:xfrm>
                <a:off x="196056" y="65351"/>
                <a:ext cx="196057" cy="65353"/>
              </a:xfrm>
              <a:prstGeom prst="line">
                <a:avLst/>
              </a:prstGeom>
              <a:noFill/>
              <a:ln w="6350" cap="flat">
                <a:solidFill>
                  <a:srgbClr val="414141"/>
                </a:solidFill>
                <a:prstDash val="solid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algn="l">
                  <a:defRPr>
                    <a:latin typeface="+mn-lt"/>
                    <a:ea typeface="+mn-ea"/>
                    <a:cs typeface="+mn-cs"/>
                    <a:sym typeface="Bodoni SvtyTwo ITC TT-Book"/>
                  </a:defRPr>
                </a:pPr>
              </a:p>
            </p:txBody>
          </p:sp>
        </p:grpSp>
        <p:sp>
          <p:nvSpPr>
            <p:cNvPr id="197" name="Text Box 29"/>
            <p:cNvSpPr txBox="1"/>
            <p:nvPr/>
          </p:nvSpPr>
          <p:spPr>
            <a:xfrm>
              <a:off x="5181600" y="627063"/>
              <a:ext cx="3243264" cy="948691"/>
            </a:xfrm>
            <a:prstGeom prst="rect">
              <a:avLst/>
            </a:prstGeom>
            <a:solidFill>
              <a:srgbClr val="62DBD8"/>
            </a:solidFill>
            <a:ln w="19050" cap="flat">
              <a:solidFill>
                <a:srgbClr val="41414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spcBef>
                  <a:spcPts val="1000"/>
                </a:spcBef>
                <a:defRPr b="1" sz="1800">
                  <a:latin typeface="Verdana"/>
                  <a:ea typeface="Verdana"/>
                  <a:cs typeface="Verdana"/>
                  <a:sym typeface="Verdana"/>
                </a:defRPr>
              </a:pPr>
              <a:r>
                <a:t>OpenLayers</a:t>
              </a:r>
              <a:br/>
              <a:r>
                <a:t>ExtJS &amp; GeoExt </a:t>
              </a:r>
              <a:br/>
              <a:r>
                <a:t> JavaScript</a:t>
              </a:r>
            </a:p>
          </p:txBody>
        </p:sp>
        <p:sp>
          <p:nvSpPr>
            <p:cNvPr id="198" name="Text Box 30"/>
            <p:cNvSpPr txBox="1"/>
            <p:nvPr/>
          </p:nvSpPr>
          <p:spPr>
            <a:xfrm>
              <a:off x="8747125" y="0"/>
              <a:ext cx="1670050" cy="172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spcBef>
                  <a:spcPts val="700"/>
                </a:spcBef>
                <a:defRPr sz="1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Client</a:t>
              </a:r>
            </a:p>
          </p:txBody>
        </p:sp>
        <p:sp>
          <p:nvSpPr>
            <p:cNvPr id="199" name="AutoShape 31"/>
            <p:cNvSpPr/>
            <p:nvPr/>
          </p:nvSpPr>
          <p:spPr>
            <a:xfrm flipH="1" rot="16200000">
              <a:off x="5355431" y="4106069"/>
              <a:ext cx="1868489" cy="984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785" y="0"/>
                  </a:lnTo>
                  <a:lnTo>
                    <a:pt x="2785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rnd">
              <a:solidFill>
                <a:srgbClr val="000080"/>
              </a:solidFill>
              <a:prstDash val="sysDot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>
                  <a:latin typeface="+mn-lt"/>
                  <a:ea typeface="+mn-ea"/>
                  <a:cs typeface="+mn-cs"/>
                  <a:sym typeface="Bodoni SvtyTwo ITC TT-Book"/>
                </a:defRPr>
              </a:pPr>
            </a:p>
          </p:txBody>
        </p:sp>
        <p:sp>
          <p:nvSpPr>
            <p:cNvPr id="200" name="AutoShape 32"/>
            <p:cNvSpPr/>
            <p:nvPr/>
          </p:nvSpPr>
          <p:spPr>
            <a:xfrm flipV="1">
              <a:off x="4717414" y="5106035"/>
              <a:ext cx="1" cy="276226"/>
            </a:xfrm>
            <a:prstGeom prst="line">
              <a:avLst/>
            </a:prstGeom>
            <a:noFill/>
            <a:ln w="25400" cap="rnd">
              <a:solidFill>
                <a:srgbClr val="000080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>
                <a:defRPr>
                  <a:latin typeface="+mn-lt"/>
                  <a:ea typeface="+mn-ea"/>
                  <a:cs typeface="+mn-cs"/>
                  <a:sym typeface="Bodoni SvtyTwo ITC TT-Book"/>
                </a:defRPr>
              </a:pPr>
            </a:p>
          </p:txBody>
        </p:sp>
        <p:grpSp>
          <p:nvGrpSpPr>
            <p:cNvPr id="203" name="Group 33"/>
            <p:cNvGrpSpPr/>
            <p:nvPr/>
          </p:nvGrpSpPr>
          <p:grpSpPr>
            <a:xfrm>
              <a:off x="3046412" y="4154488"/>
              <a:ext cx="3341688" cy="879240"/>
              <a:chOff x="0" y="0"/>
              <a:chExt cx="3341687" cy="879239"/>
            </a:xfrm>
          </p:grpSpPr>
          <p:sp>
            <p:nvSpPr>
              <p:cNvPr id="201" name="Text Box 34"/>
              <p:cNvSpPr txBox="1"/>
              <p:nvPr/>
            </p:nvSpPr>
            <p:spPr>
              <a:xfrm>
                <a:off x="0" y="0"/>
                <a:ext cx="3341688" cy="353315"/>
              </a:xfrm>
              <a:prstGeom prst="rect">
                <a:avLst/>
              </a:prstGeom>
              <a:solidFill>
                <a:srgbClr val="EAEAEA"/>
              </a:solidFill>
              <a:ln w="19050" cap="flat">
                <a:solidFill>
                  <a:srgbClr val="414141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7432" tIns="27432" rIns="27432" bIns="27432" numCol="1" anchor="t">
                <a:spAutoFit/>
              </a:bodyPr>
              <a:lstStyle>
                <a:lvl1pPr>
                  <a:spcBef>
                    <a:spcPts val="1000"/>
                  </a:spcBef>
                  <a:defRPr b="1" sz="1800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/>
                <a:r>
                  <a:t>WMS</a:t>
                </a:r>
              </a:p>
            </p:txBody>
          </p:sp>
          <p:sp>
            <p:nvSpPr>
              <p:cNvPr id="202" name="Text Box 35"/>
              <p:cNvSpPr txBox="1"/>
              <p:nvPr/>
            </p:nvSpPr>
            <p:spPr>
              <a:xfrm>
                <a:off x="0" y="489349"/>
                <a:ext cx="3341688" cy="389891"/>
              </a:xfrm>
              <a:prstGeom prst="rect">
                <a:avLst/>
              </a:prstGeom>
              <a:solidFill>
                <a:srgbClr val="FFCC00"/>
              </a:solidFill>
              <a:ln w="19050" cap="flat">
                <a:solidFill>
                  <a:srgbClr val="414141"/>
                </a:solidFill>
                <a:prstDash val="solid"/>
                <a:miter lim="8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spcBef>
                    <a:spcPts val="1000"/>
                  </a:spcBef>
                  <a:defRPr b="1" sz="1800"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pPr/>
                <a:r>
                  <a:t>MapServer Engine</a:t>
                </a:r>
              </a:p>
            </p:txBody>
          </p:sp>
        </p:grpSp>
        <p:sp>
          <p:nvSpPr>
            <p:cNvPr id="210" name="AutoShape 36"/>
            <p:cNvSpPr/>
            <p:nvPr/>
          </p:nvSpPr>
          <p:spPr>
            <a:xfrm>
              <a:off x="4717256" y="3671094"/>
              <a:ext cx="1" cy="47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25400" cap="rnd">
              <a:solidFill>
                <a:srgbClr val="000080"/>
              </a:solidFill>
              <a:prstDash val="sysDot"/>
              <a:round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205" name="Rectangle 37"/>
            <p:cNvSpPr/>
            <p:nvPr/>
          </p:nvSpPr>
          <p:spPr>
            <a:xfrm>
              <a:off x="2652712" y="474663"/>
              <a:ext cx="6289676" cy="1219201"/>
            </a:xfrm>
            <a:prstGeom prst="rect">
              <a:avLst/>
            </a:prstGeom>
            <a:noFill/>
            <a:ln w="3175" cap="flat">
              <a:solidFill>
                <a:srgbClr val="C9C3BA"/>
              </a:solidFill>
              <a:prstDash val="dash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1400"/>
                </a:spcBef>
                <a:defRPr b="1" sz="1800">
                  <a:latin typeface="A.C.M.E. Secret Agent"/>
                  <a:ea typeface="A.C.M.E. Secret Agent"/>
                  <a:cs typeface="A.C.M.E. Secret Agent"/>
                  <a:sym typeface="A.C.M.E. Secret Agent"/>
                </a:defRPr>
              </a:pPr>
            </a:p>
          </p:txBody>
        </p:sp>
        <p:sp>
          <p:nvSpPr>
            <p:cNvPr id="206" name="AutoShape 42"/>
            <p:cNvSpPr/>
            <p:nvPr/>
          </p:nvSpPr>
          <p:spPr>
            <a:xfrm>
              <a:off x="5797550" y="3013075"/>
              <a:ext cx="0" cy="263525"/>
            </a:xfrm>
            <a:prstGeom prst="line">
              <a:avLst/>
            </a:prstGeom>
            <a:noFill/>
            <a:ln w="25400" cap="rnd">
              <a:solidFill>
                <a:srgbClr val="000080"/>
              </a:solidFill>
              <a:prstDash val="sysDot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>
                <a:defRPr>
                  <a:latin typeface="+mn-lt"/>
                  <a:ea typeface="+mn-ea"/>
                  <a:cs typeface="+mn-cs"/>
                  <a:sym typeface="Bodoni SvtyTwo ITC TT-Book"/>
                </a:defRPr>
              </a:pPr>
            </a:p>
          </p:txBody>
        </p:sp>
        <p:sp>
          <p:nvSpPr>
            <p:cNvPr id="207" name="AutoShape 45"/>
            <p:cNvSpPr/>
            <p:nvPr/>
          </p:nvSpPr>
          <p:spPr>
            <a:xfrm>
              <a:off x="6397625" y="4837113"/>
              <a:ext cx="184150" cy="639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rnd">
              <a:solidFill>
                <a:srgbClr val="000080"/>
              </a:solidFill>
              <a:prstDash val="sysDot"/>
              <a:miter lim="8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>
                  <a:latin typeface="+mn-lt"/>
                  <a:ea typeface="+mn-ea"/>
                  <a:cs typeface="+mn-cs"/>
                  <a:sym typeface="Bodoni SvtyTwo ITC TT-Book"/>
                </a:defRPr>
              </a:pPr>
            </a:p>
          </p:txBody>
        </p:sp>
        <p:pic>
          <p:nvPicPr>
            <p:cNvPr id="208" name="Picture 48" descr="Picture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819400" y="550863"/>
              <a:ext cx="1447800" cy="11191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LET Entwicklungsansa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Entwicklungsansatz</a:t>
            </a:r>
          </a:p>
        </p:txBody>
      </p:sp>
      <p:sp>
        <p:nvSpPr>
          <p:cNvPr id="213" name="Das LET basiert konzeptionell auf dem…"/>
          <p:cNvSpPr txBox="1"/>
          <p:nvPr/>
        </p:nvSpPr>
        <p:spPr>
          <a:xfrm>
            <a:off x="437790" y="2286000"/>
            <a:ext cx="776989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400"/>
            </a:pPr>
            <a:r>
              <a:t>Das LET basiert konzeptionell auf dem </a:t>
            </a:r>
          </a:p>
          <a:p>
            <a:pPr algn="l">
              <a:defRPr b="1" sz="3400"/>
            </a:pPr>
            <a:r>
              <a:t>FAO-Framework for Land Evaluation</a:t>
            </a:r>
          </a:p>
        </p:txBody>
      </p:sp>
      <p:sp>
        <p:nvSpPr>
          <p:cNvPr id="214" name="Baustein 1: Theorie"/>
          <p:cNvSpPr txBox="1"/>
          <p:nvPr/>
        </p:nvSpPr>
        <p:spPr>
          <a:xfrm>
            <a:off x="457199" y="4131733"/>
            <a:ext cx="39779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Baustein 1: Theorie</a:t>
            </a:r>
          </a:p>
        </p:txBody>
      </p:sp>
      <p:sp>
        <p:nvSpPr>
          <p:cNvPr id="215" name="Technologie-…"/>
          <p:cNvSpPr/>
          <p:nvPr/>
        </p:nvSpPr>
        <p:spPr>
          <a:xfrm>
            <a:off x="5139266" y="4216400"/>
            <a:ext cx="3098603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Technologie-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ansprüche</a:t>
            </a:r>
          </a:p>
        </p:txBody>
      </p:sp>
      <p:sp>
        <p:nvSpPr>
          <p:cNvPr id="216" name="Reale Standorts-…"/>
          <p:cNvSpPr/>
          <p:nvPr/>
        </p:nvSpPr>
        <p:spPr>
          <a:xfrm>
            <a:off x="9330266" y="4216400"/>
            <a:ext cx="3098603" cy="127000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Reale Standorts-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eigenschaften</a:t>
            </a:r>
          </a:p>
        </p:txBody>
      </p:sp>
      <p:sp>
        <p:nvSpPr>
          <p:cNvPr id="217" name="Vergleich"/>
          <p:cNvSpPr/>
          <p:nvPr/>
        </p:nvSpPr>
        <p:spPr>
          <a:xfrm>
            <a:off x="7230533" y="6079066"/>
            <a:ext cx="3098602" cy="12700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Vergleich</a:t>
            </a:r>
          </a:p>
        </p:txBody>
      </p:sp>
      <p:sp>
        <p:nvSpPr>
          <p:cNvPr id="218" name="Bewertung"/>
          <p:cNvSpPr/>
          <p:nvPr/>
        </p:nvSpPr>
        <p:spPr>
          <a:xfrm>
            <a:off x="7230533" y="7916333"/>
            <a:ext cx="3098602" cy="1270001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Bewertung</a:t>
            </a:r>
          </a:p>
        </p:txBody>
      </p:sp>
      <p:sp>
        <p:nvSpPr>
          <p:cNvPr id="219" name="Linie"/>
          <p:cNvSpPr/>
          <p:nvPr/>
        </p:nvSpPr>
        <p:spPr>
          <a:xfrm>
            <a:off x="6437577" y="5485896"/>
            <a:ext cx="2048537" cy="60121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20" name="Linie"/>
          <p:cNvSpPr/>
          <p:nvPr/>
        </p:nvSpPr>
        <p:spPr>
          <a:xfrm flipH="1">
            <a:off x="8647376" y="5485896"/>
            <a:ext cx="2048538" cy="601213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21" name="Linie"/>
          <p:cNvSpPr/>
          <p:nvPr/>
        </p:nvSpPr>
        <p:spPr>
          <a:xfrm>
            <a:off x="8676481" y="7326790"/>
            <a:ext cx="1" cy="611820"/>
          </a:xfrm>
          <a:prstGeom prst="line">
            <a:avLst/>
          </a:prstGeom>
          <a:ln w="25400">
            <a:solidFill>
              <a:srgbClr val="41414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ET Entwicklungsansa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Entwicklungsansatz</a:t>
            </a:r>
          </a:p>
        </p:txBody>
      </p:sp>
      <p:sp>
        <p:nvSpPr>
          <p:cNvPr id="224" name="Baustein 2:"/>
          <p:cNvSpPr txBox="1"/>
          <p:nvPr/>
        </p:nvSpPr>
        <p:spPr>
          <a:xfrm>
            <a:off x="524933" y="2506133"/>
            <a:ext cx="23161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Baustein 2:</a:t>
            </a:r>
          </a:p>
        </p:txBody>
      </p:sp>
      <p:sp>
        <p:nvSpPr>
          <p:cNvPr id="225" name="Nutzpflanzen-…"/>
          <p:cNvSpPr/>
          <p:nvPr/>
        </p:nvSpPr>
        <p:spPr>
          <a:xfrm>
            <a:off x="2971899" y="2590800"/>
            <a:ext cx="3098602" cy="127000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Nutzpflanzen-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ansprüche</a:t>
            </a:r>
          </a:p>
        </p:txBody>
      </p:sp>
      <p:sp>
        <p:nvSpPr>
          <p:cNvPr id="226" name="Beispiel: Mais"/>
          <p:cNvSpPr txBox="1"/>
          <p:nvPr/>
        </p:nvSpPr>
        <p:spPr>
          <a:xfrm>
            <a:off x="2971799" y="4038600"/>
            <a:ext cx="291576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Beispiel: Mais</a:t>
            </a:r>
          </a:p>
        </p:txBody>
      </p:sp>
      <p:pic>
        <p:nvPicPr>
          <p:cNvPr id="227" name="Bildschirmfoto 2017-08-31 um 09.53.21.png" descr="Bildschirmfoto 2017-08-31 um 09.53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60000">
            <a:off x="591939" y="5041900"/>
            <a:ext cx="6248401" cy="688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Bildschirmfoto 2017-08-31 um 09.53.40.png" descr="Bildschirmfoto 2017-08-31 um 09.53.4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08283" y="2324100"/>
            <a:ext cx="5943601" cy="844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Klima"/>
          <p:cNvSpPr txBox="1"/>
          <p:nvPr/>
        </p:nvSpPr>
        <p:spPr>
          <a:xfrm>
            <a:off x="3139091" y="7484533"/>
            <a:ext cx="140955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Klima</a:t>
            </a:r>
          </a:p>
        </p:txBody>
      </p:sp>
      <p:sp>
        <p:nvSpPr>
          <p:cNvPr id="230" name="Boden"/>
          <p:cNvSpPr txBox="1"/>
          <p:nvPr/>
        </p:nvSpPr>
        <p:spPr>
          <a:xfrm>
            <a:off x="9455063" y="6053666"/>
            <a:ext cx="146067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chemeClr val="accent4">
                    <a:hueOff val="-738413"/>
                    <a:satOff val="-18888"/>
                    <a:lumOff val="-22596"/>
                  </a:schemeClr>
                </a:solidFill>
              </a:defRPr>
            </a:lvl1pPr>
          </a:lstStyle>
          <a:p>
            <a:pPr/>
            <a:r>
              <a:t>Boden</a:t>
            </a:r>
          </a:p>
        </p:txBody>
      </p:sp>
      <p:sp>
        <p:nvSpPr>
          <p:cNvPr id="231" name="Sys et al. 1993"/>
          <p:cNvSpPr txBox="1"/>
          <p:nvPr/>
        </p:nvSpPr>
        <p:spPr>
          <a:xfrm>
            <a:off x="9709360" y="8889999"/>
            <a:ext cx="298407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chemeClr val="accent4">
                    <a:hueOff val="-738413"/>
                    <a:satOff val="-18888"/>
                    <a:lumOff val="-22596"/>
                  </a:schemeClr>
                </a:solidFill>
              </a:defRPr>
            </a:lvl1pPr>
          </a:lstStyle>
          <a:p>
            <a:pPr/>
            <a:r>
              <a:t>Sys et al. 1993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LET Entwicklungsansa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Entwicklungsansatz</a:t>
            </a:r>
          </a:p>
        </p:txBody>
      </p:sp>
      <p:sp>
        <p:nvSpPr>
          <p:cNvPr id="234" name="Baustein 3:"/>
          <p:cNvSpPr txBox="1"/>
          <p:nvPr/>
        </p:nvSpPr>
        <p:spPr>
          <a:xfrm>
            <a:off x="524933" y="2506133"/>
            <a:ext cx="23161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Baustein 3:</a:t>
            </a:r>
          </a:p>
        </p:txBody>
      </p:sp>
      <p:sp>
        <p:nvSpPr>
          <p:cNvPr id="235" name="Reale Standorts-…"/>
          <p:cNvSpPr/>
          <p:nvPr/>
        </p:nvSpPr>
        <p:spPr>
          <a:xfrm>
            <a:off x="2912533" y="2573866"/>
            <a:ext cx="3098603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Reale Standorts-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pPr>
            <a:r>
              <a:t>eigenschaften</a:t>
            </a:r>
          </a:p>
        </p:txBody>
      </p:sp>
      <p:pic>
        <p:nvPicPr>
          <p:cNvPr id="236" name="Bildschirmfoto 2017-08-31 um 09.59.21.png" descr="Bildschirmfoto 2017-08-31 um 09.59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6527" y="4724245"/>
            <a:ext cx="5469221" cy="3445099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PIK, C. Gornott"/>
          <p:cNvSpPr txBox="1"/>
          <p:nvPr/>
        </p:nvSpPr>
        <p:spPr>
          <a:xfrm>
            <a:off x="474133" y="8322733"/>
            <a:ext cx="32508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PIK, C. Gornott</a:t>
            </a:r>
          </a:p>
        </p:txBody>
      </p:sp>
      <p:sp>
        <p:nvSpPr>
          <p:cNvPr id="238" name="Klima"/>
          <p:cNvSpPr txBox="1"/>
          <p:nvPr/>
        </p:nvSpPr>
        <p:spPr>
          <a:xfrm>
            <a:off x="4172024" y="4639733"/>
            <a:ext cx="140955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chemeClr val="accent5">
                    <a:hueOff val="-411174"/>
                    <a:satOff val="4030"/>
                    <a:lumOff val="-29867"/>
                  </a:schemeClr>
                </a:solidFill>
              </a:defRPr>
            </a:lvl1pPr>
          </a:lstStyle>
          <a:p>
            <a:pPr/>
            <a:r>
              <a:t>Klima</a:t>
            </a:r>
          </a:p>
        </p:txBody>
      </p:sp>
      <p:pic>
        <p:nvPicPr>
          <p:cNvPr id="239" name="Bildschirmfoto 2017-08-31 um 10.08.00.png" descr="Bildschirmfoto 2017-08-31 um 10.08.0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3780" y="4724245"/>
            <a:ext cx="5125448" cy="344509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Boden"/>
          <p:cNvSpPr txBox="1"/>
          <p:nvPr/>
        </p:nvSpPr>
        <p:spPr>
          <a:xfrm>
            <a:off x="10741996" y="4639733"/>
            <a:ext cx="146067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600">
                <a:solidFill>
                  <a:schemeClr val="accent4">
                    <a:hueOff val="-738413"/>
                    <a:satOff val="-18888"/>
                    <a:lumOff val="-22596"/>
                  </a:schemeClr>
                </a:solidFill>
              </a:defRPr>
            </a:lvl1pPr>
          </a:lstStyle>
          <a:p>
            <a:pPr/>
            <a:r>
              <a:t>Boden</a:t>
            </a:r>
          </a:p>
        </p:txBody>
      </p:sp>
      <p:sp>
        <p:nvSpPr>
          <p:cNvPr id="241" name="ISRIC, Hengl et al. 2015"/>
          <p:cNvSpPr txBox="1"/>
          <p:nvPr/>
        </p:nvSpPr>
        <p:spPr>
          <a:xfrm>
            <a:off x="7029445" y="8313122"/>
            <a:ext cx="487471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4">
                    <a:hueOff val="-738413"/>
                    <a:satOff val="-18888"/>
                    <a:lumOff val="-22596"/>
                  </a:schemeClr>
                </a:solidFill>
              </a:defRPr>
            </a:lvl1pPr>
          </a:lstStyle>
          <a:p>
            <a:pPr/>
            <a:r>
              <a:t>ISRIC, Hengl et al. 2015</a:t>
            </a:r>
          </a:p>
        </p:txBody>
      </p:sp>
      <p:sp>
        <p:nvSpPr>
          <p:cNvPr id="242" name="Soil property maps of Africa at 250m resolution"/>
          <p:cNvSpPr txBox="1"/>
          <p:nvPr/>
        </p:nvSpPr>
        <p:spPr>
          <a:xfrm>
            <a:off x="6997699" y="4129616"/>
            <a:ext cx="530486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900"/>
            </a:lvl1pPr>
          </a:lstStyle>
          <a:p>
            <a:pPr/>
            <a:r>
              <a:t>Soil property maps of Africa at 250m resolution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LET Entwicklungsansat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LET Entwicklungsansatz</a:t>
            </a:r>
          </a:p>
        </p:txBody>
      </p:sp>
      <p:sp>
        <p:nvSpPr>
          <p:cNvPr id="245" name="Baustein 4:"/>
          <p:cNvSpPr txBox="1"/>
          <p:nvPr/>
        </p:nvSpPr>
        <p:spPr>
          <a:xfrm>
            <a:off x="524933" y="2506133"/>
            <a:ext cx="231613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6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Baustein 4:</a:t>
            </a:r>
          </a:p>
        </p:txBody>
      </p:sp>
      <p:sp>
        <p:nvSpPr>
          <p:cNvPr id="246" name="Vergleich"/>
          <p:cNvSpPr/>
          <p:nvPr/>
        </p:nvSpPr>
        <p:spPr>
          <a:xfrm>
            <a:off x="3081866" y="2607733"/>
            <a:ext cx="3098602" cy="1270001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</a:defRPr>
            </a:lvl1pPr>
          </a:lstStyle>
          <a:p>
            <a:pPr/>
            <a:r>
              <a:t>Vergleich</a:t>
            </a:r>
          </a:p>
        </p:txBody>
      </p:sp>
      <p:pic>
        <p:nvPicPr>
          <p:cNvPr id="247" name="Bildschirmfoto 2017-08-31 um 09.53.40.png" descr="Bildschirmfoto 2017-08-31 um 09.53.4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96683" y="4819650"/>
            <a:ext cx="8940724" cy="12704233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klassenbasiert"/>
          <p:cNvSpPr txBox="1"/>
          <p:nvPr/>
        </p:nvSpPr>
        <p:spPr>
          <a:xfrm>
            <a:off x="6421263" y="2925233"/>
            <a:ext cx="264378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>
                <a:solidFill>
                  <a:schemeClr val="accent1">
                    <a:hueOff val="369196"/>
                    <a:satOff val="13972"/>
                    <a:lumOff val="-24493"/>
                  </a:schemeClr>
                </a:solidFill>
              </a:defRPr>
            </a:lvl1pPr>
          </a:lstStyle>
          <a:p>
            <a:pPr/>
            <a:r>
              <a:t>klassenbasiert</a:t>
            </a:r>
          </a:p>
        </p:txBody>
      </p:sp>
      <p:sp>
        <p:nvSpPr>
          <p:cNvPr id="249" name="Linie"/>
          <p:cNvSpPr/>
          <p:nvPr/>
        </p:nvSpPr>
        <p:spPr>
          <a:xfrm flipV="1">
            <a:off x="9961033" y="4690817"/>
            <a:ext cx="1" cy="1667650"/>
          </a:xfrm>
          <a:prstGeom prst="line">
            <a:avLst/>
          </a:prstGeom>
          <a:ln w="381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0" name="Linie"/>
          <p:cNvSpPr/>
          <p:nvPr/>
        </p:nvSpPr>
        <p:spPr>
          <a:xfrm flipV="1">
            <a:off x="8902700" y="4690817"/>
            <a:ext cx="1" cy="1667650"/>
          </a:xfrm>
          <a:prstGeom prst="line">
            <a:avLst/>
          </a:prstGeom>
          <a:ln w="381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1" name="Linie"/>
          <p:cNvSpPr/>
          <p:nvPr/>
        </p:nvSpPr>
        <p:spPr>
          <a:xfrm flipV="1">
            <a:off x="7844367" y="4690817"/>
            <a:ext cx="1" cy="1667650"/>
          </a:xfrm>
          <a:prstGeom prst="line">
            <a:avLst/>
          </a:prstGeom>
          <a:ln w="381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  <p:sp>
        <p:nvSpPr>
          <p:cNvPr id="252" name="Linie"/>
          <p:cNvSpPr/>
          <p:nvPr/>
        </p:nvSpPr>
        <p:spPr>
          <a:xfrm flipV="1">
            <a:off x="5613400" y="4690817"/>
            <a:ext cx="1" cy="1667650"/>
          </a:xfrm>
          <a:prstGeom prst="line">
            <a:avLst/>
          </a:prstGeom>
          <a:ln w="38100">
            <a:solidFill>
              <a:schemeClr val="accent5">
                <a:hueOff val="-411174"/>
                <a:satOff val="4030"/>
                <a:lumOff val="-2986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