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20" r:id="rId2"/>
    <p:sldId id="431" r:id="rId3"/>
    <p:sldId id="432" r:id="rId4"/>
    <p:sldId id="433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6" r:id="rId18"/>
    <p:sldId id="448" r:id="rId1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70AD47"/>
    <a:srgbClr val="6DA748"/>
    <a:srgbClr val="A1CB8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906" autoAdjust="0"/>
    <p:restoredTop sz="94660"/>
  </p:normalViewPr>
  <p:slideViewPr>
    <p:cSldViewPr snapToGrid="0">
      <p:cViewPr>
        <p:scale>
          <a:sx n="100" d="100"/>
          <a:sy n="100" d="100"/>
        </p:scale>
        <p:origin x="12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B6EE2E-B107-4B66-B08F-EB8F82D147EF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724808-A24A-4F67-B994-8C5AABA1379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80DDA-14F4-4ACB-8C07-45F3693E26DA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EFC5A-8A73-4DD4-BAFE-0683B450463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11050-9A50-4BD5-A411-F8E4F21BEB3A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345A8-CAE4-477A-A0CA-ABB281BE898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B2C04-BC03-4142-8C55-E54C2F4EAB2D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FC0CA-46CE-424C-937B-3BA79E4F261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2715B-D0D6-4B66-AE99-7FA702009BD4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572DB-AF84-4E43-A08A-0411CA23E7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E949E-BC6A-4984-9CB3-799E390B5461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E7E66-7F97-451C-A1D0-833E8A21610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EB4AF-2AAE-482A-B616-B86A6E1A3EF0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F9785-79F6-4B1C-8C34-4DCB346BAC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3CA7F-DBB8-43E1-A76D-D35F31C4CD90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E7088-F215-4B6A-9DC9-02C36D92401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AD892-CFD0-438F-880A-43F0D5A3C9D7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AED3-53EF-4283-A016-79E88ED248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81D61-FDB1-4805-B640-FF2340506B74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F519C-6642-42AA-80C1-5705AD5F881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5D4C3-CBE0-411E-A4DD-7A5F88B1261B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3D0D6-CE94-462D-B0FF-34D9CAEDD46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7C6B-AD5E-4043-BB50-722D2B9010CB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95F6-5631-465F-8B92-B666FE2978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850C1-2436-4D86-8E19-DE349FBDA7D3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BB1A4-9B42-471D-87C5-412D486919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3A9C05-1C6C-4C19-9E1C-9B32005EA3AD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290F27-B669-4FE6-A5D8-68245D9195A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Inhaltsplatzhalter 2"/>
          <p:cNvSpPr>
            <a:spLocks noGrp="1"/>
          </p:cNvSpPr>
          <p:nvPr>
            <p:ph idx="1"/>
          </p:nvPr>
        </p:nvSpPr>
        <p:spPr>
          <a:xfrm>
            <a:off x="569913" y="3533775"/>
            <a:ext cx="7408862" cy="13192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sz="2400" b="1" smtClean="0">
                <a:solidFill>
                  <a:srgbClr val="70AD47"/>
                </a:solidFill>
                <a:latin typeface="Gill Sans MT"/>
              </a:rPr>
              <a:t>AP 2 Raumanalyse</a:t>
            </a:r>
          </a:p>
          <a:p>
            <a:pPr marL="0" indent="0" eaLnBrk="1" hangingPunct="1">
              <a:buFont typeface="Arial" charset="0"/>
              <a:buNone/>
            </a:pPr>
            <a:r>
              <a:rPr lang="de-DE" sz="1600" b="1" smtClean="0">
                <a:solidFill>
                  <a:srgbClr val="70AD47"/>
                </a:solidFill>
                <a:latin typeface="Gill Sans MT"/>
              </a:rPr>
              <a:t>18.10.2018</a:t>
            </a:r>
            <a:endParaRPr lang="de-DE" smtClean="0">
              <a:latin typeface="Gill Sans MT"/>
            </a:endParaRPr>
          </a:p>
        </p:txBody>
      </p:sp>
      <p:pic>
        <p:nvPicPr>
          <p:cNvPr id="15362" name="Grafik 2"/>
          <p:cNvPicPr>
            <a:picLocks noChangeAspect="1"/>
          </p:cNvPicPr>
          <p:nvPr/>
        </p:nvPicPr>
        <p:blipFill>
          <a:blip r:embed="rId2"/>
          <a:srcRect l="920" r="294"/>
          <a:stretch>
            <a:fillRect/>
          </a:stretch>
        </p:blipFill>
        <p:spPr bwMode="auto">
          <a:xfrm>
            <a:off x="6886575" y="5719763"/>
            <a:ext cx="20526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Grafik 8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7538" y="4557713"/>
            <a:ext cx="1557337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Grafik 1"/>
          <p:cNvPicPr>
            <a:picLocks noChangeAspect="1"/>
          </p:cNvPicPr>
          <p:nvPr/>
        </p:nvPicPr>
        <p:blipFill>
          <a:blip r:embed="rId4"/>
          <a:srcRect t="25500" b="25090"/>
          <a:stretch>
            <a:fillRect/>
          </a:stretch>
        </p:blipFill>
        <p:spPr bwMode="auto">
          <a:xfrm>
            <a:off x="115888" y="215900"/>
            <a:ext cx="5441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131175" y="7299325"/>
            <a:ext cx="54022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Kick-off-Termin 23.03.2018</a:t>
            </a:r>
          </a:p>
        </p:txBody>
      </p:sp>
      <p:sp>
        <p:nvSpPr>
          <p:cNvPr id="26626" name="Rechteck 2"/>
          <p:cNvSpPr>
            <a:spLocks noChangeArrowheads="1"/>
          </p:cNvSpPr>
          <p:nvPr/>
        </p:nvSpPr>
        <p:spPr bwMode="auto">
          <a:xfrm>
            <a:off x="-849313" y="3746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latin typeface="Calibri" pitchFamily="34" charset="0"/>
            </a:endParaRPr>
          </a:p>
        </p:txBody>
      </p:sp>
      <p:pic>
        <p:nvPicPr>
          <p:cNvPr id="26627" name="Grafik 6"/>
          <p:cNvPicPr>
            <a:picLocks noChangeAspect="1"/>
          </p:cNvPicPr>
          <p:nvPr/>
        </p:nvPicPr>
        <p:blipFill>
          <a:blip r:embed="rId2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Inhaltsplatzhalter 2"/>
          <p:cNvSpPr txBox="1">
            <a:spLocks/>
          </p:cNvSpPr>
          <p:nvPr/>
        </p:nvSpPr>
        <p:spPr bwMode="auto">
          <a:xfrm>
            <a:off x="241300" y="6381750"/>
            <a:ext cx="2890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70AD47"/>
                </a:solidFill>
              </a:rPr>
              <a:t>18.10.2018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0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pic>
        <p:nvPicPr>
          <p:cNvPr id="26631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6313" y="155575"/>
            <a:ext cx="16176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Inhaltsplatzhalter 2"/>
          <p:cNvSpPr txBox="1">
            <a:spLocks/>
          </p:cNvSpPr>
          <p:nvPr/>
        </p:nvSpPr>
        <p:spPr bwMode="auto">
          <a:xfrm>
            <a:off x="323850" y="760413"/>
            <a:ext cx="756602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Landnutzung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>Erstellung einer neuen Ebene aus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/>
            </a:r>
            <a:br>
              <a:rPr lang="de-DE" b="1">
                <a:solidFill>
                  <a:srgbClr val="006600"/>
                </a:solidFill>
              </a:rPr>
            </a:br>
            <a:r>
              <a:rPr lang="de-DE" b="1">
                <a:solidFill>
                  <a:srgbClr val="006600"/>
                </a:solidFill>
              </a:rPr>
              <a:t>Sentinel 2 Daten der ESA</a:t>
            </a:r>
            <a:br>
              <a:rPr lang="de-DE" b="1">
                <a:solidFill>
                  <a:srgbClr val="006600"/>
                </a:solidFill>
              </a:rPr>
            </a:br>
            <a:endParaRPr lang="de-DE" sz="1000" b="1">
              <a:solidFill>
                <a:srgbClr val="0066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de-DE">
                <a:solidFill>
                  <a:srgbClr val="006600"/>
                </a:solidFill>
              </a:rPr>
              <a:t> Fernerkundungsdaten 10-60 Meter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de-DE">
                <a:solidFill>
                  <a:srgbClr val="006600"/>
                </a:solidFill>
              </a:rPr>
              <a:t> 13 Kanäle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de-DE">
                <a:solidFill>
                  <a:srgbClr val="006600"/>
                </a:solidFill>
              </a:rPr>
              <a:t> Daten desselben Bereichs alle 5 Tage (seit 2015)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de-DE">
              <a:solidFill>
                <a:srgbClr val="0066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>Halbautomatische Klassifizierung der Landnutzung</a:t>
            </a:r>
            <a:br>
              <a:rPr lang="de-DE" b="1">
                <a:solidFill>
                  <a:srgbClr val="006600"/>
                </a:solidFill>
              </a:rPr>
            </a:br>
            <a:endParaRPr lang="de-DE" sz="1000" b="1">
              <a:solidFill>
                <a:srgbClr val="0066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>
                <a:solidFill>
                  <a:srgbClr val="006600"/>
                </a:solidFill>
              </a:rPr>
              <a:t>Semi-Automatic Land Cover Classification</a:t>
            </a:r>
            <a:br>
              <a:rPr lang="en-US">
                <a:solidFill>
                  <a:srgbClr val="006600"/>
                </a:solidFill>
              </a:rPr>
            </a:br>
            <a:r>
              <a:rPr lang="en-US">
                <a:solidFill>
                  <a:srgbClr val="006600"/>
                </a:solidFill>
              </a:rPr>
              <a:t>(supervised and unsupervised classification)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de-DE">
                <a:solidFill>
                  <a:srgbClr val="006600"/>
                </a:solidFill>
              </a:rPr>
              <a:t>QGIS Plug-in desselben Namens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de-DE">
                <a:solidFill>
                  <a:srgbClr val="006600"/>
                </a:solidFill>
              </a:rPr>
              <a:t>Nutzt Trainingsgebiete die manuell erzeugt werden um spektrale Eigenschaften zuzuweisen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de-DE">
                <a:solidFill>
                  <a:srgbClr val="006600"/>
                </a:solidFill>
              </a:rPr>
              <a:t>Algorythmen zur Erstellung einer Landnutzungskarte via Extrapolation der spektralen Eigenschaften der Trainingsgebiete </a:t>
            </a:r>
          </a:p>
        </p:txBody>
      </p:sp>
      <p:pic>
        <p:nvPicPr>
          <p:cNvPr id="26633" name="Picture 11" descr="Copernicus_Logo_19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5613" y="1677988"/>
            <a:ext cx="18192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131175" y="7299325"/>
            <a:ext cx="54022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Kick-off-Termin 23.03.2018</a:t>
            </a:r>
          </a:p>
        </p:txBody>
      </p:sp>
      <p:sp>
        <p:nvSpPr>
          <p:cNvPr id="27661" name="Rechteck 2"/>
          <p:cNvSpPr>
            <a:spLocks noChangeArrowheads="1"/>
          </p:cNvSpPr>
          <p:nvPr/>
        </p:nvSpPr>
        <p:spPr bwMode="auto">
          <a:xfrm>
            <a:off x="-849313" y="3746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latin typeface="Calibri" pitchFamily="34" charset="0"/>
            </a:endParaRPr>
          </a:p>
        </p:txBody>
      </p:sp>
      <p:pic>
        <p:nvPicPr>
          <p:cNvPr id="27662" name="Grafik 6"/>
          <p:cNvPicPr>
            <a:picLocks noChangeAspect="1"/>
          </p:cNvPicPr>
          <p:nvPr/>
        </p:nvPicPr>
        <p:blipFill>
          <a:blip r:embed="rId3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3" name="Inhaltsplatzhalter 2"/>
          <p:cNvSpPr txBox="1">
            <a:spLocks/>
          </p:cNvSpPr>
          <p:nvPr/>
        </p:nvSpPr>
        <p:spPr bwMode="auto">
          <a:xfrm>
            <a:off x="241300" y="6381750"/>
            <a:ext cx="2890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70AD47"/>
                </a:solidFill>
              </a:rPr>
              <a:t>18.10.2018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5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pic>
        <p:nvPicPr>
          <p:cNvPr id="27666" name="Grafi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6313" y="155575"/>
            <a:ext cx="16176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7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Landnutzung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>Erstellung einer neuen Ebene aus Sentinel 2 Daten der ESA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endParaRPr lang="de-DE" b="1">
              <a:solidFill>
                <a:srgbClr val="0066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de-DE" b="1">
                <a:solidFill>
                  <a:srgbClr val="006600"/>
                </a:solidFill>
              </a:rPr>
              <a:t> Fernerkundungsdaten 10-60 meter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de-DE" b="1">
                <a:solidFill>
                  <a:srgbClr val="006600"/>
                </a:solidFill>
              </a:rPr>
              <a:t> 13 Kanäle  </a:t>
            </a:r>
            <a:br>
              <a:rPr lang="de-DE" b="1">
                <a:solidFill>
                  <a:srgbClr val="006600"/>
                </a:solidFill>
              </a:rPr>
            </a:br>
            <a:endParaRPr lang="de-DE" b="1">
              <a:solidFill>
                <a:srgbClr val="006600"/>
              </a:solidFill>
            </a:endParaRPr>
          </a:p>
        </p:txBody>
      </p:sp>
      <p:pic>
        <p:nvPicPr>
          <p:cNvPr id="27668" name="Picture 10" descr="Copernicus_Logo_1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2475" y="804863"/>
            <a:ext cx="18192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659" name="Object 11"/>
          <p:cNvGraphicFramePr>
            <a:graphicFrameLocks noChangeAspect="1"/>
          </p:cNvGraphicFramePr>
          <p:nvPr/>
        </p:nvGraphicFramePr>
        <p:xfrm>
          <a:off x="385763" y="1571625"/>
          <a:ext cx="6883400" cy="4765675"/>
        </p:xfrm>
        <a:graphic>
          <a:graphicData uri="http://schemas.openxmlformats.org/presentationml/2006/ole">
            <p:oleObj spid="_x0000_s27659" name="Image" r:id="rId6" imgW="10565079" imgH="7314286" progId="Photoshop.Image.7">
              <p:embed/>
            </p:oleObj>
          </a:graphicData>
        </a:graphic>
      </p:graphicFrame>
      <p:sp>
        <p:nvSpPr>
          <p:cNvPr id="27669" name="Inhaltsplatzhalter 2"/>
          <p:cNvSpPr txBox="1">
            <a:spLocks/>
          </p:cNvSpPr>
          <p:nvPr/>
        </p:nvSpPr>
        <p:spPr bwMode="auto">
          <a:xfrm>
            <a:off x="2303463" y="1722438"/>
            <a:ext cx="3160712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400" b="1">
                <a:solidFill>
                  <a:schemeClr val="bg1"/>
                </a:solidFill>
              </a:rPr>
              <a:t>Beispielergebnisse</a:t>
            </a:r>
          </a:p>
        </p:txBody>
      </p:sp>
      <p:pic>
        <p:nvPicPr>
          <p:cNvPr id="27670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95750" y="2263775"/>
            <a:ext cx="4792663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228600" y="849313"/>
            <a:ext cx="830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600" b="1">
                <a:solidFill>
                  <a:srgbClr val="4D4D4D"/>
                </a:solidFill>
              </a:rPr>
              <a:t>Land Cover Classification - Skykomish Basin</a:t>
            </a: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04800" y="1208088"/>
            <a:ext cx="4343400" cy="517525"/>
          </a:xfrm>
          <a:prstGeom prst="rect">
            <a:avLst/>
          </a:prstGeom>
          <a:noFill/>
          <a:ln w="25400" cap="rnd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sz="1400" b="1">
                <a:solidFill>
                  <a:srgbClr val="4D4D4D"/>
                </a:solidFill>
                <a:latin typeface="Verdana" pitchFamily="34" charset="0"/>
              </a:rPr>
              <a:t>Derived from 2013 NAIP 4-band 1m orthophotos</a:t>
            </a:r>
          </a:p>
        </p:txBody>
      </p:sp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5137150" y="971550"/>
            <a:ext cx="3244850" cy="4495800"/>
            <a:chOff x="3264" y="480"/>
            <a:chExt cx="2188" cy="2889"/>
          </a:xfrm>
        </p:grpSpPr>
        <p:pic>
          <p:nvPicPr>
            <p:cNvPr id="28681" name="Picture 6" descr="landcover_map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64" y="480"/>
              <a:ext cx="2188" cy="2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82" name="Picture 7" descr="landcover_legen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64" y="2640"/>
              <a:ext cx="2188" cy="7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28676" name="Picture 8" descr="air_photo_map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885950"/>
            <a:ext cx="3248025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7" name="AutoShape 10"/>
          <p:cNvSpPr>
            <a:spLocks noChangeArrowheads="1"/>
          </p:cNvSpPr>
          <p:nvPr/>
        </p:nvSpPr>
        <p:spPr bwMode="auto">
          <a:xfrm>
            <a:off x="3886200" y="2743200"/>
            <a:ext cx="1143000" cy="609600"/>
          </a:xfrm>
          <a:prstGeom prst="rightArrow">
            <a:avLst>
              <a:gd name="adj1" fmla="val 50000"/>
              <a:gd name="adj2" fmla="val 46875"/>
            </a:avLst>
          </a:prstGeom>
          <a:solidFill>
            <a:srgbClr val="FF66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8678" name="Grafik 6"/>
          <p:cNvPicPr>
            <a:picLocks noChangeAspect="1"/>
          </p:cNvPicPr>
          <p:nvPr/>
        </p:nvPicPr>
        <p:blipFill>
          <a:blip r:embed="rId6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0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228600" y="1020763"/>
            <a:ext cx="830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b="1">
                <a:solidFill>
                  <a:srgbClr val="4D4D4D"/>
                </a:solidFill>
              </a:rPr>
              <a:t>Land Cover Classification - Skykomish Basin</a:t>
            </a:r>
          </a:p>
        </p:txBody>
      </p:sp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304800" y="1560513"/>
            <a:ext cx="5562600" cy="3608387"/>
          </a:xfrm>
          <a:prstGeom prst="rect">
            <a:avLst/>
          </a:prstGeom>
          <a:noFill/>
          <a:ln w="25400" cap="rnd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10000"/>
              </a:spcAft>
              <a:buFontTx/>
              <a:buBlip>
                <a:blip r:embed="rId3"/>
              </a:buBlip>
            </a:pPr>
            <a:r>
              <a:rPr lang="en-US">
                <a:solidFill>
                  <a:srgbClr val="4D4D4D"/>
                </a:solidFill>
                <a:latin typeface="Verdana" pitchFamily="34" charset="0"/>
              </a:rPr>
              <a:t> Calculating Normalized Difference</a:t>
            </a:r>
            <a:br>
              <a:rPr lang="en-US">
                <a:solidFill>
                  <a:srgbClr val="4D4D4D"/>
                </a:solidFill>
                <a:latin typeface="Verdana" pitchFamily="34" charset="0"/>
              </a:rPr>
            </a:br>
            <a:r>
              <a:rPr lang="en-US">
                <a:solidFill>
                  <a:srgbClr val="4D4D4D"/>
                </a:solidFill>
                <a:latin typeface="Verdana" pitchFamily="34" charset="0"/>
              </a:rPr>
              <a:t>   Vegetation Index (NDVI)</a:t>
            </a:r>
            <a:br>
              <a:rPr lang="en-US">
                <a:solidFill>
                  <a:srgbClr val="4D4D4D"/>
                </a:solidFill>
                <a:latin typeface="Verdana" pitchFamily="34" charset="0"/>
              </a:rPr>
            </a:br>
            <a:r>
              <a:rPr lang="en-US">
                <a:solidFill>
                  <a:srgbClr val="4D4D4D"/>
                </a:solidFill>
                <a:latin typeface="Verdana" pitchFamily="34" charset="0"/>
              </a:rPr>
              <a:t>   = (Near IR - Red) / (Near IR + Red)</a:t>
            </a:r>
          </a:p>
          <a:p>
            <a:pPr>
              <a:spcBef>
                <a:spcPct val="50000"/>
              </a:spcBef>
              <a:spcAft>
                <a:spcPct val="10000"/>
              </a:spcAft>
              <a:buFontTx/>
              <a:buBlip>
                <a:blip r:embed="rId3"/>
              </a:buBlip>
            </a:pPr>
            <a:r>
              <a:rPr lang="en-US">
                <a:solidFill>
                  <a:srgbClr val="4D4D4D"/>
                </a:solidFill>
                <a:latin typeface="Verdana" pitchFamily="34" charset="0"/>
              </a:rPr>
              <a:t> Produce texture layer</a:t>
            </a:r>
            <a:br>
              <a:rPr lang="en-US">
                <a:solidFill>
                  <a:srgbClr val="4D4D4D"/>
                </a:solidFill>
                <a:latin typeface="Verdana" pitchFamily="34" charset="0"/>
              </a:rPr>
            </a:br>
            <a:r>
              <a:rPr lang="en-US">
                <a:solidFill>
                  <a:srgbClr val="4D4D4D"/>
                </a:solidFill>
                <a:latin typeface="Verdana" pitchFamily="34" charset="0"/>
              </a:rPr>
              <a:t>   Focal Mean tool with a 7x7 moving    </a:t>
            </a:r>
            <a:br>
              <a:rPr lang="en-US">
                <a:solidFill>
                  <a:srgbClr val="4D4D4D"/>
                </a:solidFill>
                <a:latin typeface="Verdana" pitchFamily="34" charset="0"/>
              </a:rPr>
            </a:br>
            <a:r>
              <a:rPr lang="en-US">
                <a:solidFill>
                  <a:srgbClr val="4D4D4D"/>
                </a:solidFill>
                <a:latin typeface="Verdana" pitchFamily="34" charset="0"/>
              </a:rPr>
              <a:t>   window + RANGE variable  </a:t>
            </a:r>
            <a:br>
              <a:rPr lang="en-US">
                <a:solidFill>
                  <a:srgbClr val="4D4D4D"/>
                </a:solidFill>
                <a:latin typeface="Verdana" pitchFamily="34" charset="0"/>
              </a:rPr>
            </a:br>
            <a:r>
              <a:rPr lang="en-US">
                <a:solidFill>
                  <a:srgbClr val="4D4D4D"/>
                </a:solidFill>
                <a:latin typeface="Verdana" pitchFamily="34" charset="0"/>
              </a:rPr>
              <a:t>   (Band2Rng7x7” + “Band4Rng7x7”) </a:t>
            </a:r>
            <a:br>
              <a:rPr lang="en-US">
                <a:solidFill>
                  <a:srgbClr val="4D4D4D"/>
                </a:solidFill>
                <a:latin typeface="Verdana" pitchFamily="34" charset="0"/>
              </a:rPr>
            </a:br>
            <a:r>
              <a:rPr lang="en-US">
                <a:solidFill>
                  <a:srgbClr val="4D4D4D"/>
                </a:solidFill>
                <a:latin typeface="Verdana" pitchFamily="34" charset="0"/>
              </a:rPr>
              <a:t>   / 2</a:t>
            </a:r>
          </a:p>
          <a:p>
            <a:pPr>
              <a:spcBef>
                <a:spcPct val="50000"/>
              </a:spcBef>
              <a:spcAft>
                <a:spcPct val="10000"/>
              </a:spcAft>
              <a:buFontTx/>
              <a:buBlip>
                <a:blip r:embed="rId3"/>
              </a:buBlip>
            </a:pPr>
            <a:r>
              <a:rPr lang="en-US">
                <a:solidFill>
                  <a:srgbClr val="4D4D4D"/>
                </a:solidFill>
                <a:latin typeface="Verdana" pitchFamily="34" charset="0"/>
              </a:rPr>
              <a:t> 96 Training Polygons</a:t>
            </a:r>
          </a:p>
          <a:p>
            <a:pPr>
              <a:spcBef>
                <a:spcPct val="50000"/>
              </a:spcBef>
              <a:spcAft>
                <a:spcPct val="10000"/>
              </a:spcAft>
              <a:buFontTx/>
              <a:buBlip>
                <a:blip r:embed="rId3"/>
              </a:buBlip>
            </a:pPr>
            <a:r>
              <a:rPr lang="en-US">
                <a:solidFill>
                  <a:srgbClr val="4D4D4D"/>
                </a:solidFill>
                <a:latin typeface="Verdana" pitchFamily="34" charset="0"/>
              </a:rPr>
              <a:t> Maximum Likelihood tool to </a:t>
            </a:r>
            <a:br>
              <a:rPr lang="en-US">
                <a:solidFill>
                  <a:srgbClr val="4D4D4D"/>
                </a:solidFill>
                <a:latin typeface="Verdana" pitchFamily="34" charset="0"/>
              </a:rPr>
            </a:br>
            <a:r>
              <a:rPr lang="en-US">
                <a:solidFill>
                  <a:srgbClr val="4D4D4D"/>
                </a:solidFill>
                <a:latin typeface="Verdana" pitchFamily="34" charset="0"/>
              </a:rPr>
              <a:t>   generate classified land cover</a:t>
            </a:r>
            <a:r>
              <a:rPr lang="en-US" b="1">
                <a:solidFill>
                  <a:srgbClr val="4D4D4D"/>
                </a:solidFill>
                <a:latin typeface="Verdana" pitchFamily="34" charset="0"/>
              </a:rPr>
              <a:t> </a:t>
            </a:r>
          </a:p>
        </p:txBody>
      </p:sp>
      <p:grpSp>
        <p:nvGrpSpPr>
          <p:cNvPr id="30723" name="Group 5"/>
          <p:cNvGrpSpPr>
            <a:grpSpLocks/>
          </p:cNvGrpSpPr>
          <p:nvPr/>
        </p:nvGrpSpPr>
        <p:grpSpPr bwMode="auto">
          <a:xfrm>
            <a:off x="5410200" y="981075"/>
            <a:ext cx="3244850" cy="4495800"/>
            <a:chOff x="3264" y="480"/>
            <a:chExt cx="2188" cy="2889"/>
          </a:xfrm>
        </p:grpSpPr>
        <p:pic>
          <p:nvPicPr>
            <p:cNvPr id="30727" name="Picture 6" descr="landcover_map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64" y="480"/>
              <a:ext cx="2188" cy="2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0728" name="Picture 7" descr="landcover_legen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64" y="2640"/>
              <a:ext cx="2188" cy="7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30724" name="Grafik 6"/>
          <p:cNvPicPr>
            <a:picLocks noChangeAspect="1"/>
          </p:cNvPicPr>
          <p:nvPr/>
        </p:nvPicPr>
        <p:blipFill>
          <a:blip r:embed="rId6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15"/>
          <p:cNvGrpSpPr>
            <a:grpSpLocks/>
          </p:cNvGrpSpPr>
          <p:nvPr/>
        </p:nvGrpSpPr>
        <p:grpSpPr bwMode="auto">
          <a:xfrm>
            <a:off x="152400" y="992188"/>
            <a:ext cx="8763000" cy="4937125"/>
            <a:chOff x="96" y="421"/>
            <a:chExt cx="5520" cy="3110"/>
          </a:xfrm>
        </p:grpSpPr>
        <p:sp>
          <p:nvSpPr>
            <p:cNvPr id="32773" name="Text Box 2"/>
            <p:cNvSpPr txBox="1">
              <a:spLocks noChangeArrowheads="1"/>
            </p:cNvSpPr>
            <p:nvPr/>
          </p:nvSpPr>
          <p:spPr bwMode="auto">
            <a:xfrm>
              <a:off x="144" y="421"/>
              <a:ext cx="52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US" b="1">
                  <a:solidFill>
                    <a:srgbClr val="4D4D4D"/>
                  </a:solidFill>
                </a:rPr>
                <a:t>QGIS - Land Cover Classification</a:t>
              </a:r>
            </a:p>
          </p:txBody>
        </p:sp>
        <p:sp>
          <p:nvSpPr>
            <p:cNvPr id="32774" name="Rectangle 3"/>
            <p:cNvSpPr>
              <a:spLocks noChangeArrowheads="1"/>
            </p:cNvSpPr>
            <p:nvPr/>
          </p:nvSpPr>
          <p:spPr bwMode="auto">
            <a:xfrm>
              <a:off x="96" y="707"/>
              <a:ext cx="3504" cy="2312"/>
            </a:xfrm>
            <a:prstGeom prst="rect">
              <a:avLst/>
            </a:prstGeom>
            <a:noFill/>
            <a:ln w="25400" cap="rnd" algn="ctr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spcAft>
                  <a:spcPct val="10000"/>
                </a:spcAft>
                <a:buFontTx/>
                <a:buBlip>
                  <a:blip r:embed="rId3"/>
                </a:buBlip>
              </a:pP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Calculating Normalized </a:t>
              </a:r>
              <a:br>
                <a:rPr lang="en-US" sz="1600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  Difference Vegetation Index (NDVI)</a:t>
              </a:r>
              <a:br>
                <a:rPr lang="en-US" sz="1600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  (Near IR - Red) / (Near IR + Red)</a:t>
              </a:r>
            </a:p>
            <a:p>
              <a:pPr>
                <a:spcBef>
                  <a:spcPct val="50000"/>
                </a:spcBef>
                <a:spcAft>
                  <a:spcPct val="10000"/>
                </a:spcAft>
                <a:buFontTx/>
                <a:buBlip>
                  <a:blip r:embed="rId3"/>
                </a:buBlip>
              </a:pP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Produce texture layer</a:t>
              </a:r>
              <a:br>
                <a:rPr lang="en-US" sz="1600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  Focal Mean tool with a 7x7 moving    </a:t>
              </a:r>
              <a:br>
                <a:rPr lang="en-US" sz="1600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  window + RANGE variable  </a:t>
              </a:r>
              <a:br>
                <a:rPr lang="en-US" sz="1600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  (Band2Rng7x7” + “Band4Rng7x7”)/ 2</a:t>
              </a:r>
            </a:p>
            <a:p>
              <a:pPr>
                <a:spcBef>
                  <a:spcPct val="50000"/>
                </a:spcBef>
                <a:spcAft>
                  <a:spcPct val="10000"/>
                </a:spcAft>
                <a:buFontTx/>
                <a:buBlip>
                  <a:blip r:embed="rId3"/>
                </a:buBlip>
              </a:pP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96 Training Polygons import</a:t>
              </a:r>
            </a:p>
            <a:p>
              <a:pPr>
                <a:spcBef>
                  <a:spcPct val="50000"/>
                </a:spcBef>
                <a:spcAft>
                  <a:spcPct val="10000"/>
                </a:spcAft>
                <a:buFontTx/>
                <a:buBlip>
                  <a:blip r:embed="rId3"/>
                </a:buBlip>
              </a:pP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Signature Creation for 6 bands</a:t>
              </a:r>
              <a:br>
                <a:rPr lang="en-US" sz="1600">
                  <a:solidFill>
                    <a:srgbClr val="4D4D4D"/>
                  </a:solidFill>
                  <a:latin typeface="Verdana" pitchFamily="34" charset="0"/>
                </a:rPr>
              </a:br>
              <a:endParaRPr lang="en-US" sz="1600">
                <a:solidFill>
                  <a:srgbClr val="4D4D4D"/>
                </a:solidFill>
                <a:latin typeface="Verdana" pitchFamily="34" charset="0"/>
              </a:endParaRPr>
            </a:p>
            <a:p>
              <a:pPr>
                <a:spcBef>
                  <a:spcPct val="50000"/>
                </a:spcBef>
                <a:spcAft>
                  <a:spcPct val="10000"/>
                </a:spcAft>
                <a:buFontTx/>
                <a:buBlip>
                  <a:blip r:embed="rId3"/>
                </a:buBlip>
              </a:pP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Maximum Likelihood tool to </a:t>
              </a:r>
              <a:br>
                <a:rPr lang="en-US" sz="1600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 sz="1600">
                  <a:solidFill>
                    <a:srgbClr val="4D4D4D"/>
                  </a:solidFill>
                  <a:latin typeface="Verdana" pitchFamily="34" charset="0"/>
                </a:rPr>
                <a:t>   generate classified land cover</a:t>
              </a:r>
              <a:r>
                <a:rPr lang="en-US" sz="2000" b="1">
                  <a:solidFill>
                    <a:srgbClr val="4D4D4D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32775" name="Rectangle 5"/>
            <p:cNvSpPr>
              <a:spLocks noChangeArrowheads="1"/>
            </p:cNvSpPr>
            <p:nvPr/>
          </p:nvSpPr>
          <p:spPr bwMode="auto">
            <a:xfrm>
              <a:off x="3408" y="720"/>
              <a:ext cx="2208" cy="2811"/>
            </a:xfrm>
            <a:prstGeom prst="rect">
              <a:avLst/>
            </a:prstGeom>
            <a:noFill/>
            <a:ln w="25400" cap="rnd" algn="ctr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spcAft>
                  <a:spcPct val="10000"/>
                </a:spcAft>
              </a:pPr>
              <a:r>
                <a:rPr lang="en-US">
                  <a:solidFill>
                    <a:srgbClr val="4D4D4D"/>
                  </a:solidFill>
                  <a:latin typeface="Verdana" pitchFamily="34" charset="0"/>
                </a:rPr>
                <a:t>Calculate using the SCP Plug-In</a:t>
              </a:r>
            </a:p>
            <a:p>
              <a:pPr>
                <a:spcBef>
                  <a:spcPct val="50000"/>
                </a:spcBef>
                <a:spcAft>
                  <a:spcPct val="10000"/>
                </a:spcAft>
              </a:pPr>
              <a:r>
                <a:rPr lang="en-US">
                  <a:solidFill>
                    <a:srgbClr val="4D4D4D"/>
                  </a:solidFill>
                  <a:latin typeface="Verdana" pitchFamily="34" charset="0"/>
                </a:rPr>
                <a:t/>
              </a:r>
              <a:br>
                <a:rPr lang="en-US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>
                  <a:solidFill>
                    <a:srgbClr val="4D4D4D"/>
                  </a:solidFill>
                  <a:latin typeface="Verdana" pitchFamily="34" charset="0"/>
                </a:rPr>
                <a:t>Using Grass Plug-In</a:t>
              </a:r>
              <a:br>
                <a:rPr lang="en-US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>
                  <a:solidFill>
                    <a:srgbClr val="4D4D4D"/>
                  </a:solidFill>
                  <a:latin typeface="Verdana" pitchFamily="34" charset="0"/>
                </a:rPr>
                <a:t>r.neighbors Tool</a:t>
              </a:r>
              <a:br>
                <a:rPr lang="en-US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>
                  <a:solidFill>
                    <a:srgbClr val="4D4D4D"/>
                  </a:solidFill>
                  <a:latin typeface="Verdana" pitchFamily="34" charset="0"/>
                </a:rPr>
                <a:t/>
              </a:r>
              <a:br>
                <a:rPr lang="en-US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>
                  <a:solidFill>
                    <a:srgbClr val="4D4D4D"/>
                  </a:solidFill>
                  <a:latin typeface="Verdana" pitchFamily="34" charset="0"/>
                </a:rPr>
                <a:t>Import or create signatures to SCP ROI creation Window</a:t>
              </a:r>
              <a:br>
                <a:rPr lang="en-US">
                  <a:solidFill>
                    <a:srgbClr val="4D4D4D"/>
                  </a:solidFill>
                  <a:latin typeface="Verdana" pitchFamily="34" charset="0"/>
                </a:rPr>
              </a:br>
              <a:r>
                <a:rPr lang="en-US">
                  <a:solidFill>
                    <a:srgbClr val="4D4D4D"/>
                  </a:solidFill>
                  <a:latin typeface="Verdana" pitchFamily="34" charset="0"/>
                </a:rPr>
                <a:t/>
              </a:r>
              <a:br>
                <a:rPr lang="en-US">
                  <a:solidFill>
                    <a:srgbClr val="4D4D4D"/>
                  </a:solidFill>
                  <a:latin typeface="Verdana" pitchFamily="34" charset="0"/>
                </a:rPr>
              </a:br>
              <a:endParaRPr lang="en-US">
                <a:solidFill>
                  <a:srgbClr val="4D4D4D"/>
                </a:solidFill>
                <a:latin typeface="Verdana" pitchFamily="34" charset="0"/>
              </a:endParaRPr>
            </a:p>
            <a:p>
              <a:pPr>
                <a:spcBef>
                  <a:spcPct val="50000"/>
                </a:spcBef>
                <a:spcAft>
                  <a:spcPct val="10000"/>
                </a:spcAft>
              </a:pPr>
              <a:r>
                <a:rPr lang="en-US">
                  <a:solidFill>
                    <a:srgbClr val="4D4D4D"/>
                  </a:solidFill>
                  <a:latin typeface="Verdana" pitchFamily="34" charset="0"/>
                </a:rPr>
                <a:t>Run in SCP Classification Window</a:t>
              </a:r>
            </a:p>
            <a:p>
              <a:pPr>
                <a:spcBef>
                  <a:spcPct val="50000"/>
                </a:spcBef>
                <a:spcAft>
                  <a:spcPct val="10000"/>
                </a:spcAft>
              </a:pPr>
              <a:r>
                <a:rPr lang="en-US" b="1">
                  <a:latin typeface="Verdana" pitchFamily="34" charset="0"/>
                </a:rPr>
                <a:t> </a:t>
              </a:r>
              <a:r>
                <a:rPr lang="en-US" sz="2000">
                  <a:solidFill>
                    <a:srgbClr val="4D4D4D"/>
                  </a:solidFill>
                  <a:latin typeface="Verdana" pitchFamily="34" charset="0"/>
                </a:rPr>
                <a:t/>
              </a:r>
              <a:br>
                <a:rPr lang="en-US" sz="2000">
                  <a:solidFill>
                    <a:srgbClr val="4D4D4D"/>
                  </a:solidFill>
                  <a:latin typeface="Verdana" pitchFamily="34" charset="0"/>
                </a:rPr>
              </a:br>
              <a:endParaRPr lang="en-US" sz="2000">
                <a:solidFill>
                  <a:srgbClr val="4D4D4D"/>
                </a:solidFill>
                <a:latin typeface="Verdana" pitchFamily="34" charset="0"/>
              </a:endParaRPr>
            </a:p>
          </p:txBody>
        </p:sp>
        <p:sp>
          <p:nvSpPr>
            <p:cNvPr id="32776" name="AutoShape 6"/>
            <p:cNvSpPr>
              <a:spLocks noChangeArrowheads="1"/>
            </p:cNvSpPr>
            <p:nvPr/>
          </p:nvSpPr>
          <p:spPr bwMode="auto">
            <a:xfrm>
              <a:off x="2880" y="768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6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777" name="AutoShape 7"/>
            <p:cNvSpPr>
              <a:spLocks noChangeArrowheads="1"/>
            </p:cNvSpPr>
            <p:nvPr/>
          </p:nvSpPr>
          <p:spPr bwMode="auto">
            <a:xfrm>
              <a:off x="2880" y="2028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6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778" name="AutoShape 8"/>
            <p:cNvSpPr>
              <a:spLocks noChangeArrowheads="1"/>
            </p:cNvSpPr>
            <p:nvPr/>
          </p:nvSpPr>
          <p:spPr bwMode="auto">
            <a:xfrm>
              <a:off x="2880" y="1488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6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779" name="AutoShape 9"/>
            <p:cNvSpPr>
              <a:spLocks noChangeArrowheads="1"/>
            </p:cNvSpPr>
            <p:nvPr/>
          </p:nvSpPr>
          <p:spPr bwMode="auto">
            <a:xfrm>
              <a:off x="2832" y="2766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6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2770" name="Grafik 6"/>
          <p:cNvPicPr>
            <a:picLocks noChangeAspect="1"/>
          </p:cNvPicPr>
          <p:nvPr/>
        </p:nvPicPr>
        <p:blipFill>
          <a:blip r:embed="rId4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2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Grafik 6"/>
          <p:cNvPicPr>
            <a:picLocks noChangeAspect="1"/>
          </p:cNvPicPr>
          <p:nvPr/>
        </p:nvPicPr>
        <p:blipFill>
          <a:blip r:embed="rId3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9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sp>
        <p:nvSpPr>
          <p:cNvPr id="34820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Daten zu Ausgleichsmaßnahmen und Eingriffen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Stuttgart</a:t>
            </a:r>
            <a:endParaRPr lang="de-DE" b="1">
              <a:solidFill>
                <a:srgbClr val="006600"/>
              </a:solidFill>
            </a:endParaRPr>
          </a:p>
        </p:txBody>
      </p:sp>
      <p:pic>
        <p:nvPicPr>
          <p:cNvPr id="34821" name="Picture 14" descr="region_s_eina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850" y="1522413"/>
            <a:ext cx="748665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Grafik 6"/>
          <p:cNvPicPr>
            <a:picLocks noChangeAspect="1"/>
          </p:cNvPicPr>
          <p:nvPr/>
        </p:nvPicPr>
        <p:blipFill>
          <a:blip r:embed="rId3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7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sp>
        <p:nvSpPr>
          <p:cNvPr id="36868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Daten zu Ausgleichsmaßnahmen und Eingriffen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Filderstadt</a:t>
            </a:r>
            <a:endParaRPr lang="de-DE" b="1">
              <a:solidFill>
                <a:srgbClr val="006600"/>
              </a:solidFill>
            </a:endParaRPr>
          </a:p>
        </p:txBody>
      </p:sp>
      <p:pic>
        <p:nvPicPr>
          <p:cNvPr id="36869" name="Picture 6" descr="filderstadt_eina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" y="1525588"/>
            <a:ext cx="7489825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Grafik 6"/>
          <p:cNvPicPr>
            <a:picLocks noChangeAspect="1"/>
          </p:cNvPicPr>
          <p:nvPr/>
        </p:nvPicPr>
        <p:blipFill>
          <a:blip r:embed="rId3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5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sp>
        <p:nvSpPr>
          <p:cNvPr id="38916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Ausgleichsmaßnahmen und Eingriffen - PostGIS Datenbank</a:t>
            </a:r>
            <a:endParaRPr lang="de-DE" b="1">
              <a:solidFill>
                <a:srgbClr val="006600"/>
              </a:solidFill>
            </a:endParaRPr>
          </a:p>
        </p:txBody>
      </p:sp>
      <p:pic>
        <p:nvPicPr>
          <p:cNvPr id="3891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3225" y="1141413"/>
            <a:ext cx="728345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150" y="2274888"/>
            <a:ext cx="3754438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Inhaltsplatzhalter 2"/>
          <p:cNvSpPr txBox="1">
            <a:spLocks/>
          </p:cNvSpPr>
          <p:nvPr/>
        </p:nvSpPr>
        <p:spPr bwMode="auto">
          <a:xfrm>
            <a:off x="4616450" y="3983038"/>
            <a:ext cx="357981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Verknüpfung Ausgleichsm. und Eingriffe </a:t>
            </a:r>
            <a:br>
              <a:rPr lang="de-DE" sz="2000" b="1">
                <a:solidFill>
                  <a:srgbClr val="006600"/>
                </a:solidFill>
              </a:rPr>
            </a:br>
            <a:r>
              <a:rPr lang="de-DE" sz="2000" b="1">
                <a:solidFill>
                  <a:srgbClr val="006600"/>
                </a:solidFill>
              </a:rPr>
              <a:t>eid - aid</a:t>
            </a:r>
            <a:endParaRPr lang="de-DE" b="1">
              <a:solidFill>
                <a:srgbClr val="006600"/>
              </a:solidFill>
            </a:endParaRPr>
          </a:p>
        </p:txBody>
      </p:sp>
      <p:sp>
        <p:nvSpPr>
          <p:cNvPr id="38920" name="AutoShape 11"/>
          <p:cNvSpPr>
            <a:spLocks noChangeArrowheads="1"/>
          </p:cNvSpPr>
          <p:nvPr/>
        </p:nvSpPr>
        <p:spPr bwMode="auto">
          <a:xfrm>
            <a:off x="5865813" y="3336925"/>
            <a:ext cx="379412" cy="671513"/>
          </a:xfrm>
          <a:prstGeom prst="upArrow">
            <a:avLst>
              <a:gd name="adj1" fmla="val 50000"/>
              <a:gd name="adj2" fmla="val 44247"/>
            </a:avLst>
          </a:prstGeom>
          <a:solidFill>
            <a:srgbClr val="A1CB87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1513" y="1109663"/>
            <a:ext cx="6992937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Grafik 6"/>
          <p:cNvPicPr>
            <a:picLocks noChangeAspect="1"/>
          </p:cNvPicPr>
          <p:nvPr/>
        </p:nvPicPr>
        <p:blipFill>
          <a:blip r:embed="rId4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4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sp>
        <p:nvSpPr>
          <p:cNvPr id="40965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Ausgleichsmaßnahmen und Eingriffen - PostGIS Datenbank</a:t>
            </a:r>
            <a:endParaRPr lang="de-DE" b="1">
              <a:solidFill>
                <a:srgbClr val="006600"/>
              </a:solidFill>
            </a:endParaRPr>
          </a:p>
        </p:txBody>
      </p:sp>
      <p:sp>
        <p:nvSpPr>
          <p:cNvPr id="40966" name="Inhaltsplatzhalter 2"/>
          <p:cNvSpPr txBox="1">
            <a:spLocks/>
          </p:cNvSpPr>
          <p:nvPr/>
        </p:nvSpPr>
        <p:spPr bwMode="auto">
          <a:xfrm>
            <a:off x="5210175" y="1981200"/>
            <a:ext cx="357981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Verknüpfung Ausgleichsm. und Eingriffe eid – aid 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Gemarkung + Flurstücks ID</a:t>
            </a:r>
            <a:endParaRPr lang="de-DE" b="1">
              <a:solidFill>
                <a:srgbClr val="006600"/>
              </a:solidFill>
            </a:endParaRPr>
          </a:p>
        </p:txBody>
      </p:sp>
      <p:grpSp>
        <p:nvGrpSpPr>
          <p:cNvPr id="40967" name="Group 12"/>
          <p:cNvGrpSpPr>
            <a:grpSpLocks/>
          </p:cNvGrpSpPr>
          <p:nvPr/>
        </p:nvGrpSpPr>
        <p:grpSpPr bwMode="auto">
          <a:xfrm>
            <a:off x="7577138" y="3471863"/>
            <a:ext cx="223837" cy="479425"/>
            <a:chOff x="3852" y="2256"/>
            <a:chExt cx="141" cy="302"/>
          </a:xfrm>
        </p:grpSpPr>
        <p:sp>
          <p:nvSpPr>
            <p:cNvPr id="40971" name="AutoShape 9"/>
            <p:cNvSpPr>
              <a:spLocks noChangeArrowheads="1"/>
            </p:cNvSpPr>
            <p:nvPr/>
          </p:nvSpPr>
          <p:spPr bwMode="auto">
            <a:xfrm>
              <a:off x="3852" y="2256"/>
              <a:ext cx="141" cy="203"/>
            </a:xfrm>
            <a:prstGeom prst="upArrow">
              <a:avLst>
                <a:gd name="adj1" fmla="val 50000"/>
                <a:gd name="adj2" fmla="val 3599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AutoShape 10"/>
            <p:cNvSpPr>
              <a:spLocks noChangeArrowheads="1"/>
            </p:cNvSpPr>
            <p:nvPr/>
          </p:nvSpPr>
          <p:spPr bwMode="auto">
            <a:xfrm>
              <a:off x="3852" y="2338"/>
              <a:ext cx="140" cy="220"/>
            </a:xfrm>
            <a:prstGeom prst="downArrow">
              <a:avLst>
                <a:gd name="adj1" fmla="val 50000"/>
                <a:gd name="adj2" fmla="val 39286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68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275" y="1465263"/>
            <a:ext cx="340995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Inhaltsplatzhalter 2"/>
          <p:cNvSpPr txBox="1">
            <a:spLocks/>
          </p:cNvSpPr>
          <p:nvPr/>
        </p:nvSpPr>
        <p:spPr bwMode="auto">
          <a:xfrm>
            <a:off x="7097713" y="2930525"/>
            <a:ext cx="6413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1400" b="1"/>
              <a:t>1460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1400" b="1"/>
              <a:t>9432</a:t>
            </a:r>
          </a:p>
        </p:txBody>
      </p:sp>
      <p:sp>
        <p:nvSpPr>
          <p:cNvPr id="40970" name="Inhaltsplatzhalter 2"/>
          <p:cNvSpPr txBox="1">
            <a:spLocks/>
          </p:cNvSpPr>
          <p:nvPr/>
        </p:nvSpPr>
        <p:spPr bwMode="auto">
          <a:xfrm>
            <a:off x="7342188" y="3984625"/>
            <a:ext cx="6413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1400" b="1"/>
              <a:t>1460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1400" b="1"/>
              <a:t>9433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131175" y="7299325"/>
            <a:ext cx="54022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Kick-off-Termin 23.03.2018</a:t>
            </a:r>
          </a:p>
        </p:txBody>
      </p:sp>
      <p:sp>
        <p:nvSpPr>
          <p:cNvPr id="18446" name="Rechteck 2"/>
          <p:cNvSpPr>
            <a:spLocks noChangeArrowheads="1"/>
          </p:cNvSpPr>
          <p:nvPr/>
        </p:nvSpPr>
        <p:spPr bwMode="auto">
          <a:xfrm>
            <a:off x="-849313" y="3746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latin typeface="Calibri" pitchFamily="34" charset="0"/>
            </a:endParaRPr>
          </a:p>
        </p:txBody>
      </p:sp>
      <p:pic>
        <p:nvPicPr>
          <p:cNvPr id="18447" name="Grafik 6"/>
          <p:cNvPicPr>
            <a:picLocks noChangeAspect="1"/>
          </p:cNvPicPr>
          <p:nvPr/>
        </p:nvPicPr>
        <p:blipFill>
          <a:blip r:embed="rId3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8" name="Inhaltsplatzhalter 2"/>
          <p:cNvSpPr txBox="1">
            <a:spLocks/>
          </p:cNvSpPr>
          <p:nvPr/>
        </p:nvSpPr>
        <p:spPr bwMode="auto">
          <a:xfrm>
            <a:off x="241300" y="6381750"/>
            <a:ext cx="2890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70AD47"/>
                </a:solidFill>
              </a:rPr>
              <a:t>18.10.2018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0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pic>
        <p:nvPicPr>
          <p:cNvPr id="18451" name="Grafi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6313" y="155575"/>
            <a:ext cx="16176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2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Datenebenen zur Landnutzung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>Stuttgart - Nutzung aus ALKIS</a:t>
            </a:r>
          </a:p>
        </p:txBody>
      </p:sp>
      <p:graphicFrame>
        <p:nvGraphicFramePr>
          <p:cNvPr id="18444" name="Object 12"/>
          <p:cNvGraphicFramePr>
            <a:graphicFrameLocks noChangeAspect="1"/>
          </p:cNvGraphicFramePr>
          <p:nvPr/>
        </p:nvGraphicFramePr>
        <p:xfrm>
          <a:off x="433388" y="1511300"/>
          <a:ext cx="7361237" cy="4533900"/>
        </p:xfrm>
        <a:graphic>
          <a:graphicData uri="http://schemas.openxmlformats.org/presentationml/2006/ole">
            <p:oleObj spid="_x0000_s18444" name="Image" r:id="rId5" imgW="16063492" imgH="9892063" progId="Photoshop.Image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7" name="Object 11"/>
          <p:cNvGraphicFramePr>
            <a:graphicFrameLocks noChangeAspect="1"/>
          </p:cNvGraphicFramePr>
          <p:nvPr/>
        </p:nvGraphicFramePr>
        <p:xfrm>
          <a:off x="433388" y="1511300"/>
          <a:ext cx="7340600" cy="4521200"/>
        </p:xfrm>
        <a:graphic>
          <a:graphicData uri="http://schemas.openxmlformats.org/presentationml/2006/ole">
            <p:oleObj spid="_x0000_s19467" name="Image" r:id="rId3" imgW="16063492" imgH="9892063" progId="Photoshop.Image.7">
              <p:embed/>
            </p:oleObj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8131175" y="7299325"/>
            <a:ext cx="54022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Kick-off-Termin 23.03.2018</a:t>
            </a:r>
          </a:p>
        </p:txBody>
      </p:sp>
      <p:sp>
        <p:nvSpPr>
          <p:cNvPr id="19469" name="Rechteck 2"/>
          <p:cNvSpPr>
            <a:spLocks noChangeArrowheads="1"/>
          </p:cNvSpPr>
          <p:nvPr/>
        </p:nvSpPr>
        <p:spPr bwMode="auto">
          <a:xfrm>
            <a:off x="-849313" y="3746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latin typeface="Calibri" pitchFamily="34" charset="0"/>
            </a:endParaRPr>
          </a:p>
        </p:txBody>
      </p:sp>
      <p:pic>
        <p:nvPicPr>
          <p:cNvPr id="19470" name="Grafik 6"/>
          <p:cNvPicPr>
            <a:picLocks noChangeAspect="1"/>
          </p:cNvPicPr>
          <p:nvPr/>
        </p:nvPicPr>
        <p:blipFill>
          <a:blip r:embed="rId4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1" name="Inhaltsplatzhalter 2"/>
          <p:cNvSpPr txBox="1">
            <a:spLocks/>
          </p:cNvSpPr>
          <p:nvPr/>
        </p:nvSpPr>
        <p:spPr bwMode="auto">
          <a:xfrm>
            <a:off x="241300" y="6381750"/>
            <a:ext cx="2890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70AD47"/>
                </a:solidFill>
              </a:rPr>
              <a:t>18.10.2018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3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pic>
        <p:nvPicPr>
          <p:cNvPr id="19474" name="Grafik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6313" y="155575"/>
            <a:ext cx="16176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5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Datenebenen zur Landnutzung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>Stuttgart - Landschaftsplan 2010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de-DE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131175" y="7299325"/>
            <a:ext cx="54022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Kick-off-Termin 23.03.2018</a:t>
            </a:r>
          </a:p>
        </p:txBody>
      </p:sp>
      <p:sp>
        <p:nvSpPr>
          <p:cNvPr id="20493" name="Rechteck 2"/>
          <p:cNvSpPr>
            <a:spLocks noChangeArrowheads="1"/>
          </p:cNvSpPr>
          <p:nvPr/>
        </p:nvSpPr>
        <p:spPr bwMode="auto">
          <a:xfrm>
            <a:off x="-849313" y="3746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latin typeface="Calibri" pitchFamily="34" charset="0"/>
            </a:endParaRPr>
          </a:p>
        </p:txBody>
      </p:sp>
      <p:pic>
        <p:nvPicPr>
          <p:cNvPr id="20494" name="Grafik 6"/>
          <p:cNvPicPr>
            <a:picLocks noChangeAspect="1"/>
          </p:cNvPicPr>
          <p:nvPr/>
        </p:nvPicPr>
        <p:blipFill>
          <a:blip r:embed="rId3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5" name="Inhaltsplatzhalter 2"/>
          <p:cNvSpPr txBox="1">
            <a:spLocks/>
          </p:cNvSpPr>
          <p:nvPr/>
        </p:nvSpPr>
        <p:spPr bwMode="auto">
          <a:xfrm>
            <a:off x="241300" y="6381750"/>
            <a:ext cx="2890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70AD47"/>
                </a:solidFill>
              </a:rPr>
              <a:t>18.10.2018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7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pic>
        <p:nvPicPr>
          <p:cNvPr id="20498" name="Grafi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6313" y="155575"/>
            <a:ext cx="16176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9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Datenebenen zur Landnutzung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>Stuttgart – Stadtstruktur</a:t>
            </a:r>
          </a:p>
        </p:txBody>
      </p:sp>
      <p:graphicFrame>
        <p:nvGraphicFramePr>
          <p:cNvPr id="20491" name="Object 11"/>
          <p:cNvGraphicFramePr>
            <a:graphicFrameLocks noChangeAspect="1"/>
          </p:cNvGraphicFramePr>
          <p:nvPr/>
        </p:nvGraphicFramePr>
        <p:xfrm>
          <a:off x="452438" y="1511300"/>
          <a:ext cx="7350125" cy="4527550"/>
        </p:xfrm>
        <a:graphic>
          <a:graphicData uri="http://schemas.openxmlformats.org/presentationml/2006/ole">
            <p:oleObj spid="_x0000_s20491" name="Image" r:id="rId5" imgW="16063492" imgH="9892063" progId="Photoshop.Image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131175" y="7299325"/>
            <a:ext cx="54022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Kick-off-Termin 23.03.2018</a:t>
            </a:r>
          </a:p>
        </p:txBody>
      </p:sp>
      <p:sp>
        <p:nvSpPr>
          <p:cNvPr id="21519" name="Rechteck 2"/>
          <p:cNvSpPr>
            <a:spLocks noChangeArrowheads="1"/>
          </p:cNvSpPr>
          <p:nvPr/>
        </p:nvSpPr>
        <p:spPr bwMode="auto">
          <a:xfrm>
            <a:off x="-849313" y="3746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latin typeface="Calibri" pitchFamily="34" charset="0"/>
            </a:endParaRPr>
          </a:p>
        </p:txBody>
      </p:sp>
      <p:pic>
        <p:nvPicPr>
          <p:cNvPr id="21520" name="Grafik 6"/>
          <p:cNvPicPr>
            <a:picLocks noChangeAspect="1"/>
          </p:cNvPicPr>
          <p:nvPr/>
        </p:nvPicPr>
        <p:blipFill>
          <a:blip r:embed="rId3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Inhaltsplatzhalter 2"/>
          <p:cNvSpPr txBox="1">
            <a:spLocks/>
          </p:cNvSpPr>
          <p:nvPr/>
        </p:nvSpPr>
        <p:spPr bwMode="auto">
          <a:xfrm>
            <a:off x="241300" y="6381750"/>
            <a:ext cx="2890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70AD47"/>
                </a:solidFill>
              </a:rPr>
              <a:t>18.10.2018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3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pic>
        <p:nvPicPr>
          <p:cNvPr id="21524" name="Grafi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6313" y="155575"/>
            <a:ext cx="16176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5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Datenebenen zur Landnutzung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>Region - AROK Flächennutzungsplan</a:t>
            </a:r>
          </a:p>
        </p:txBody>
      </p:sp>
      <p:graphicFrame>
        <p:nvGraphicFramePr>
          <p:cNvPr id="21517" name="Object 13"/>
          <p:cNvGraphicFramePr>
            <a:graphicFrameLocks noChangeAspect="1"/>
          </p:cNvGraphicFramePr>
          <p:nvPr/>
        </p:nvGraphicFramePr>
        <p:xfrm>
          <a:off x="414338" y="1492250"/>
          <a:ext cx="7359650" cy="4532313"/>
        </p:xfrm>
        <a:graphic>
          <a:graphicData uri="http://schemas.openxmlformats.org/presentationml/2006/ole">
            <p:oleObj spid="_x0000_s21517" name="Image" r:id="rId5" imgW="16063492" imgH="9892063" progId="Photoshop.Image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131175" y="7299325"/>
            <a:ext cx="54022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Kick-off-Termin 23.03.2018</a:t>
            </a:r>
          </a:p>
        </p:txBody>
      </p:sp>
      <p:sp>
        <p:nvSpPr>
          <p:cNvPr id="22541" name="Rechteck 2"/>
          <p:cNvSpPr>
            <a:spLocks noChangeArrowheads="1"/>
          </p:cNvSpPr>
          <p:nvPr/>
        </p:nvSpPr>
        <p:spPr bwMode="auto">
          <a:xfrm>
            <a:off x="-849313" y="3746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latin typeface="Calibri" pitchFamily="34" charset="0"/>
            </a:endParaRPr>
          </a:p>
        </p:txBody>
      </p:sp>
      <p:pic>
        <p:nvPicPr>
          <p:cNvPr id="22542" name="Grafik 6"/>
          <p:cNvPicPr>
            <a:picLocks noChangeAspect="1"/>
          </p:cNvPicPr>
          <p:nvPr/>
        </p:nvPicPr>
        <p:blipFill>
          <a:blip r:embed="rId3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3" name="Inhaltsplatzhalter 2"/>
          <p:cNvSpPr txBox="1">
            <a:spLocks/>
          </p:cNvSpPr>
          <p:nvPr/>
        </p:nvSpPr>
        <p:spPr bwMode="auto">
          <a:xfrm>
            <a:off x="241300" y="6381750"/>
            <a:ext cx="2890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70AD47"/>
                </a:solidFill>
              </a:rPr>
              <a:t>18.10.2018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5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pic>
        <p:nvPicPr>
          <p:cNvPr id="22546" name="Grafi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6313" y="155575"/>
            <a:ext cx="16176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7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Datenebenen zur Landnutzung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>Region - BIMS Biotoptypenkomplexe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de-DE" b="1">
              <a:solidFill>
                <a:srgbClr val="006600"/>
              </a:solidFill>
            </a:endParaRPr>
          </a:p>
        </p:txBody>
      </p:sp>
      <p:graphicFrame>
        <p:nvGraphicFramePr>
          <p:cNvPr id="22539" name="Object 11"/>
          <p:cNvGraphicFramePr>
            <a:graphicFrameLocks noChangeAspect="1"/>
          </p:cNvGraphicFramePr>
          <p:nvPr/>
        </p:nvGraphicFramePr>
        <p:xfrm>
          <a:off x="414338" y="1501775"/>
          <a:ext cx="7359650" cy="4532313"/>
        </p:xfrm>
        <a:graphic>
          <a:graphicData uri="http://schemas.openxmlformats.org/presentationml/2006/ole">
            <p:oleObj spid="_x0000_s22539" name="Image" r:id="rId5" imgW="16063492" imgH="9892063" progId="Photoshop.Image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28625" y="1512888"/>
          <a:ext cx="7331075" cy="4514850"/>
        </p:xfrm>
        <a:graphic>
          <a:graphicData uri="http://schemas.openxmlformats.org/presentationml/2006/ole">
            <p:oleObj spid="_x0000_s23554" name="Image" r:id="rId3" imgW="16063492" imgH="9892063" progId="Photoshop.Image.7">
              <p:embed/>
            </p:oleObj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8131175" y="7299325"/>
            <a:ext cx="54022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Kick-off-Termin 23.03.2018</a:t>
            </a:r>
          </a:p>
        </p:txBody>
      </p:sp>
      <p:sp>
        <p:nvSpPr>
          <p:cNvPr id="23556" name="Rechteck 2"/>
          <p:cNvSpPr>
            <a:spLocks noChangeArrowheads="1"/>
          </p:cNvSpPr>
          <p:nvPr/>
        </p:nvSpPr>
        <p:spPr bwMode="auto">
          <a:xfrm>
            <a:off x="-849313" y="3746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latin typeface="Calibri" pitchFamily="34" charset="0"/>
            </a:endParaRPr>
          </a:p>
        </p:txBody>
      </p:sp>
      <p:pic>
        <p:nvPicPr>
          <p:cNvPr id="23557" name="Grafik 6"/>
          <p:cNvPicPr>
            <a:picLocks noChangeAspect="1"/>
          </p:cNvPicPr>
          <p:nvPr/>
        </p:nvPicPr>
        <p:blipFill>
          <a:blip r:embed="rId4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Inhaltsplatzhalter 2"/>
          <p:cNvSpPr txBox="1">
            <a:spLocks/>
          </p:cNvSpPr>
          <p:nvPr/>
        </p:nvSpPr>
        <p:spPr bwMode="auto">
          <a:xfrm>
            <a:off x="241300" y="6381750"/>
            <a:ext cx="2890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70AD47"/>
                </a:solidFill>
              </a:rPr>
              <a:t>18.10.2018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pic>
        <p:nvPicPr>
          <p:cNvPr id="23561" name="Grafik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6313" y="155575"/>
            <a:ext cx="16176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Datenebenen zur Landnutzung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>Region - Nutzung aus ALKIS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131175" y="7299325"/>
            <a:ext cx="54022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Kick-off-Termin 23.03.2018</a:t>
            </a:r>
          </a:p>
        </p:txBody>
      </p:sp>
      <p:sp>
        <p:nvSpPr>
          <p:cNvPr id="24589" name="Rechteck 2"/>
          <p:cNvSpPr>
            <a:spLocks noChangeArrowheads="1"/>
          </p:cNvSpPr>
          <p:nvPr/>
        </p:nvSpPr>
        <p:spPr bwMode="auto">
          <a:xfrm>
            <a:off x="-849313" y="3746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latin typeface="Calibri" pitchFamily="34" charset="0"/>
            </a:endParaRPr>
          </a:p>
        </p:txBody>
      </p:sp>
      <p:pic>
        <p:nvPicPr>
          <p:cNvPr id="24590" name="Grafik 6"/>
          <p:cNvPicPr>
            <a:picLocks noChangeAspect="1"/>
          </p:cNvPicPr>
          <p:nvPr/>
        </p:nvPicPr>
        <p:blipFill>
          <a:blip r:embed="rId3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1" name="Inhaltsplatzhalter 2"/>
          <p:cNvSpPr txBox="1">
            <a:spLocks/>
          </p:cNvSpPr>
          <p:nvPr/>
        </p:nvSpPr>
        <p:spPr bwMode="auto">
          <a:xfrm>
            <a:off x="241300" y="6381750"/>
            <a:ext cx="2890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70AD47"/>
                </a:solidFill>
              </a:rPr>
              <a:t>18.10.2018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3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pic>
        <p:nvPicPr>
          <p:cNvPr id="24594" name="Grafi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6313" y="155575"/>
            <a:ext cx="16176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5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000" b="1">
                <a:solidFill>
                  <a:srgbClr val="006600"/>
                </a:solidFill>
              </a:rPr>
              <a:t>Datenebenen zur Landnutzung</a:t>
            </a:r>
            <a:endParaRPr lang="de-DE" b="1">
              <a:solidFill>
                <a:srgbClr val="0066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b="1">
                <a:solidFill>
                  <a:srgbClr val="006600"/>
                </a:solidFill>
              </a:rPr>
              <a:t>Region - OSM Landnutzung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de-DE" b="1">
              <a:solidFill>
                <a:srgbClr val="006600"/>
              </a:solidFill>
            </a:endParaRPr>
          </a:p>
        </p:txBody>
      </p:sp>
      <p:graphicFrame>
        <p:nvGraphicFramePr>
          <p:cNvPr id="24587" name="Object 11"/>
          <p:cNvGraphicFramePr>
            <a:graphicFrameLocks noChangeAspect="1"/>
          </p:cNvGraphicFramePr>
          <p:nvPr/>
        </p:nvGraphicFramePr>
        <p:xfrm>
          <a:off x="403225" y="1501775"/>
          <a:ext cx="7359650" cy="4532313"/>
        </p:xfrm>
        <a:graphic>
          <a:graphicData uri="http://schemas.openxmlformats.org/presentationml/2006/ole">
            <p:oleObj spid="_x0000_s24587" name="Image" r:id="rId5" imgW="16063492" imgH="9892063" progId="Photoshop.Image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131175" y="7299325"/>
            <a:ext cx="54022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Kick-off-Termin 23.03.2018</a:t>
            </a:r>
          </a:p>
        </p:txBody>
      </p:sp>
      <p:sp>
        <p:nvSpPr>
          <p:cNvPr id="25602" name="Rechteck 2"/>
          <p:cNvSpPr>
            <a:spLocks noChangeArrowheads="1"/>
          </p:cNvSpPr>
          <p:nvPr/>
        </p:nvSpPr>
        <p:spPr bwMode="auto">
          <a:xfrm>
            <a:off x="-849313" y="3746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latin typeface="Calibri" pitchFamily="34" charset="0"/>
            </a:endParaRPr>
          </a:p>
        </p:txBody>
      </p:sp>
      <p:pic>
        <p:nvPicPr>
          <p:cNvPr id="25603" name="Grafik 6"/>
          <p:cNvPicPr>
            <a:picLocks noChangeAspect="1"/>
          </p:cNvPicPr>
          <p:nvPr/>
        </p:nvPicPr>
        <p:blipFill>
          <a:blip r:embed="rId2"/>
          <a:srcRect l="21736" r="18323"/>
          <a:stretch>
            <a:fillRect/>
          </a:stretch>
        </p:blipFill>
        <p:spPr bwMode="auto">
          <a:xfrm>
            <a:off x="7994650" y="5487988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Inhaltsplatzhalter 2"/>
          <p:cNvSpPr txBox="1">
            <a:spLocks/>
          </p:cNvSpPr>
          <p:nvPr/>
        </p:nvSpPr>
        <p:spPr bwMode="auto">
          <a:xfrm>
            <a:off x="241300" y="6381750"/>
            <a:ext cx="28908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70AD47"/>
                </a:solidFill>
              </a:rPr>
              <a:t>18.10.2018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3663" y="700088"/>
            <a:ext cx="8850312" cy="0"/>
          </a:xfrm>
          <a:prstGeom prst="line">
            <a:avLst/>
          </a:prstGeom>
          <a:ln w="19050">
            <a:solidFill>
              <a:srgbClr val="6DA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Inhaltsplatzhalter 2"/>
          <p:cNvSpPr txBox="1">
            <a:spLocks/>
          </p:cNvSpPr>
          <p:nvPr/>
        </p:nvSpPr>
        <p:spPr bwMode="auto">
          <a:xfrm>
            <a:off x="241300" y="215900"/>
            <a:ext cx="87026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de-DE" b="1">
                <a:solidFill>
                  <a:srgbClr val="6DA748"/>
                </a:solidFill>
              </a:rPr>
              <a:t>Stand der Erfassung der Landnutzung und weiteren GIS Daten</a:t>
            </a:r>
          </a:p>
        </p:txBody>
      </p:sp>
      <p:pic>
        <p:nvPicPr>
          <p:cNvPr id="25607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6313" y="155575"/>
            <a:ext cx="16176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Inhaltsplatzhalter 2"/>
          <p:cNvSpPr txBox="1">
            <a:spLocks/>
          </p:cNvSpPr>
          <p:nvPr/>
        </p:nvSpPr>
        <p:spPr bwMode="auto">
          <a:xfrm>
            <a:off x="323850" y="760413"/>
            <a:ext cx="761523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lang="de-DE" sz="2400" b="1">
                <a:solidFill>
                  <a:srgbClr val="006600"/>
                </a:solidFill>
              </a:rPr>
              <a:t>Datenebenen zur Landnutzung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endParaRPr lang="de-DE" sz="2400" b="1">
              <a:solidFill>
                <a:srgbClr val="0066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de-DE" sz="2400" b="1">
                <a:solidFill>
                  <a:srgbClr val="70AD47"/>
                </a:solidFill>
              </a:rPr>
              <a:t> Nutzung der vorhandenen Ebenen</a:t>
            </a:r>
            <a:br>
              <a:rPr lang="de-DE" sz="2400" b="1">
                <a:solidFill>
                  <a:srgbClr val="70AD47"/>
                </a:solidFill>
              </a:rPr>
            </a:br>
            <a:r>
              <a:rPr lang="de-DE" sz="2400" b="1">
                <a:solidFill>
                  <a:srgbClr val="70AD47"/>
                </a:solidFill>
              </a:rPr>
              <a:t>  Pro - Contra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de-DE" sz="2400" b="1">
                <a:solidFill>
                  <a:srgbClr val="006600"/>
                </a:solidFill>
              </a:rPr>
              <a:t> Erstellung einer neuen Ebene aus</a:t>
            </a:r>
            <a:br>
              <a:rPr lang="de-DE" sz="2400" b="1">
                <a:solidFill>
                  <a:srgbClr val="006600"/>
                </a:solidFill>
              </a:rPr>
            </a:br>
            <a:r>
              <a:rPr lang="de-DE" sz="2400" b="1">
                <a:solidFill>
                  <a:srgbClr val="006600"/>
                </a:solidFill>
              </a:rPr>
              <a:t>  Sentinel 2 Daten </a:t>
            </a:r>
            <a:br>
              <a:rPr lang="de-DE" sz="2400" b="1">
                <a:solidFill>
                  <a:srgbClr val="006600"/>
                </a:solidFill>
              </a:rPr>
            </a:br>
            <a:r>
              <a:rPr lang="de-DE" sz="2400" b="1">
                <a:solidFill>
                  <a:srgbClr val="006600"/>
                </a:solidFill>
              </a:rPr>
              <a:t>  Aufwand etwa 80 -100 Arbeitsstunden</a:t>
            </a:r>
            <a:br>
              <a:rPr lang="de-DE" sz="2400" b="1">
                <a:solidFill>
                  <a:srgbClr val="006600"/>
                </a:solidFill>
              </a:rPr>
            </a:br>
            <a:r>
              <a:rPr lang="de-DE" sz="2400" b="1">
                <a:solidFill>
                  <a:srgbClr val="006600"/>
                </a:solidFill>
              </a:rPr>
              <a:t>  Pro – Contra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</TotalTime>
  <Words>503</Words>
  <Application>Microsoft Office PowerPoint</Application>
  <PresentationFormat>On-screen Show (4:3)</PresentationFormat>
  <Paragraphs>105</Paragraphs>
  <Slides>18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 Light</vt:lpstr>
      <vt:lpstr>Calibri</vt:lpstr>
      <vt:lpstr>Gill Sans MT</vt:lpstr>
      <vt:lpstr>Verdana</vt:lpstr>
      <vt:lpstr>Office Theme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Christiane Humborg - lohrberg stadtlandschaftsarchitektur</dc:creator>
  <cp:lastModifiedBy>terragis</cp:lastModifiedBy>
  <cp:revision>114</cp:revision>
  <dcterms:created xsi:type="dcterms:W3CDTF">2018-02-27T16:44:32Z</dcterms:created>
  <dcterms:modified xsi:type="dcterms:W3CDTF">2018-10-17T16:48:41Z</dcterms:modified>
</cp:coreProperties>
</file>