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2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jpeg" ContentType="image/jpeg"/>
  <Override PartName="/ppt/media/image7.png" ContentType="image/png"/>
  <Override PartName="/ppt/media/image6.png" ContentType="image/png"/>
  <Override PartName="/ppt/media/image8.jpeg" ContentType="image/jpeg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presProps" Target="presProps.xml"/>
</Relationships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 (XRF_U)</c:v>
                </c:pt>
              </c:strCache>
            </c:strRef>
          </c:tx>
          <c:spPr>
            <a:solidFill>
              <a:srgbClr val="012238"/>
            </a:solidFill>
            <a:ln w="19080">
              <a:noFill/>
            </a:ln>
          </c:spPr>
          <c:marker>
            <c:symbol val="circle"/>
            <c:size val="5"/>
            <c:spPr>
              <a:solidFill>
                <a:srgbClr val="012238"/>
              </a:solidFill>
            </c:spPr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222618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cap="rnd" w="19080">
                <a:solidFill>
                  <a:srgbClr val="012238"/>
                </a:solidFill>
                <a:prstDash val="sysDot"/>
                <a:round/>
              </a:ln>
            </c:spPr>
            <c:trendlineType val="linear"/>
            <c:forward val="0"/>
            <c:backward val="0"/>
            <c:dispRSqr val="0"/>
            <c:dispEq val="0"/>
          </c:trendline>
          <c:trendline>
            <c:spPr>
              <a:ln cap="rnd" w="19080">
                <a:solidFill>
                  <a:srgbClr val="012238"/>
                </a:solidFill>
                <a:prstDash val="sysDot"/>
                <a:round/>
              </a:ln>
            </c:spPr>
            <c:trendlineType val="linear"/>
            <c:forward val="0"/>
            <c:backward val="0"/>
            <c:dispRSqr val="1"/>
            <c:dispEq val="1"/>
          </c:trendline>
          <c:xVal>
            <c:numRef>
              <c:f>1</c:f>
              <c:numCache>
                <c:formatCode>General</c:formatCode>
                <c:ptCount val="33"/>
                <c:pt idx="0">
                  <c:v>4.793272</c:v>
                </c:pt>
                <c:pt idx="1">
                  <c:v>7.988787</c:v>
                </c:pt>
                <c:pt idx="2">
                  <c:v>8.787665</c:v>
                </c:pt>
                <c:pt idx="3">
                  <c:v>15.17869</c:v>
                </c:pt>
                <c:pt idx="4">
                  <c:v>9.586544</c:v>
                </c:pt>
                <c:pt idx="5">
                  <c:v>18.37421</c:v>
                </c:pt>
                <c:pt idx="6">
                  <c:v>25.56412</c:v>
                </c:pt>
                <c:pt idx="7">
                  <c:v>17.57533</c:v>
                </c:pt>
                <c:pt idx="8">
                  <c:v>7.988787</c:v>
                </c:pt>
                <c:pt idx="9">
                  <c:v>10.38542</c:v>
                </c:pt>
                <c:pt idx="10">
                  <c:v>7.189908</c:v>
                </c:pt>
                <c:pt idx="11">
                  <c:v>22.3686</c:v>
                </c:pt>
                <c:pt idx="12">
                  <c:v>18.37421</c:v>
                </c:pt>
                <c:pt idx="13">
                  <c:v>15.17869</c:v>
                </c:pt>
                <c:pt idx="14">
                  <c:v>11.98318</c:v>
                </c:pt>
                <c:pt idx="15">
                  <c:v>17.57533</c:v>
                </c:pt>
                <c:pt idx="16">
                  <c:v>7.189908</c:v>
                </c:pt>
                <c:pt idx="17">
                  <c:v>38.34618</c:v>
                </c:pt>
                <c:pt idx="18">
                  <c:v>10.38542</c:v>
                </c:pt>
                <c:pt idx="19">
                  <c:v>20.77085</c:v>
                </c:pt>
                <c:pt idx="20">
                  <c:v>39.14506</c:v>
                </c:pt>
                <c:pt idx="21">
                  <c:v>20.77085</c:v>
                </c:pt>
                <c:pt idx="22">
                  <c:v>11.98318</c:v>
                </c:pt>
                <c:pt idx="23">
                  <c:v>9.586544</c:v>
                </c:pt>
                <c:pt idx="24">
                  <c:v>11.98318</c:v>
                </c:pt>
                <c:pt idx="25">
                  <c:v>39.14506</c:v>
                </c:pt>
                <c:pt idx="26">
                  <c:v>31.95515</c:v>
                </c:pt>
                <c:pt idx="27">
                  <c:v>15.17869</c:v>
                </c:pt>
                <c:pt idx="28">
                  <c:v>13.58094</c:v>
                </c:pt>
                <c:pt idx="29">
                  <c:v>25.56412</c:v>
                </c:pt>
                <c:pt idx="30">
                  <c:v>44.73721</c:v>
                </c:pt>
                <c:pt idx="31">
                  <c:v>13.58094</c:v>
                </c:pt>
                <c:pt idx="32">
                  <c:v>24.76524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33"/>
                <c:pt idx="0">
                  <c:v>1.27200795171966</c:v>
                </c:pt>
                <c:pt idx="1">
                  <c:v>3.22242014435648</c:v>
                </c:pt>
                <c:pt idx="2">
                  <c:v>2.03521272275146</c:v>
                </c:pt>
                <c:pt idx="3">
                  <c:v>3.6464227949297</c:v>
                </c:pt>
                <c:pt idx="4">
                  <c:v>3.30722067447112</c:v>
                </c:pt>
                <c:pt idx="5">
                  <c:v>3.98562491538827</c:v>
                </c:pt>
                <c:pt idx="6">
                  <c:v>6.27523922848366</c:v>
                </c:pt>
                <c:pt idx="7">
                  <c:v>3.81602385515898</c:v>
                </c:pt>
                <c:pt idx="8">
                  <c:v>4.32482703584685</c:v>
                </c:pt>
                <c:pt idx="9">
                  <c:v>6.27523922848366</c:v>
                </c:pt>
                <c:pt idx="10">
                  <c:v>3.73122332504434</c:v>
                </c:pt>
                <c:pt idx="11">
                  <c:v>8.56485354157905</c:v>
                </c:pt>
                <c:pt idx="12">
                  <c:v>6.36003975859831</c:v>
                </c:pt>
                <c:pt idx="13">
                  <c:v>7.1232445296301</c:v>
                </c:pt>
                <c:pt idx="14">
                  <c:v>5.25763286710793</c:v>
                </c:pt>
                <c:pt idx="15">
                  <c:v>3.81602385515898</c:v>
                </c:pt>
                <c:pt idx="16">
                  <c:v>3.05281908412719</c:v>
                </c:pt>
                <c:pt idx="17">
                  <c:v>9.41285884272549</c:v>
                </c:pt>
                <c:pt idx="18">
                  <c:v>3.30722067447112</c:v>
                </c:pt>
                <c:pt idx="19">
                  <c:v>7.71684824043261</c:v>
                </c:pt>
                <c:pt idx="20">
                  <c:v>8.05605036089119</c:v>
                </c:pt>
                <c:pt idx="21">
                  <c:v>3.81602385515898</c:v>
                </c:pt>
                <c:pt idx="22">
                  <c:v>3.39202120458576</c:v>
                </c:pt>
                <c:pt idx="23">
                  <c:v>3.6464227949297</c:v>
                </c:pt>
                <c:pt idx="24">
                  <c:v>3.39202120458576</c:v>
                </c:pt>
                <c:pt idx="25">
                  <c:v>12.2960768666234</c:v>
                </c:pt>
                <c:pt idx="26">
                  <c:v>8.31045195123512</c:v>
                </c:pt>
                <c:pt idx="27">
                  <c:v>3.90082438527363</c:v>
                </c:pt>
                <c:pt idx="28">
                  <c:v>2.8832180238979</c:v>
                </c:pt>
                <c:pt idx="29">
                  <c:v>5.34243339722258</c:v>
                </c:pt>
                <c:pt idx="30">
                  <c:v>12.1264758063941</c:v>
                </c:pt>
                <c:pt idx="31">
                  <c:v>3.47682173470041</c:v>
                </c:pt>
                <c:pt idx="32">
                  <c:v>6.61444134894224</c:v>
                </c:pt>
              </c:numCache>
            </c:numRef>
          </c:yVal>
          <c:smooth val="0"/>
        </c:ser>
        <c:axId val="74380045"/>
        <c:axId val="7129301"/>
      </c:scatterChart>
      <c:valAx>
        <c:axId val="74380045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1" lang="en-GB" sz="1000" spc="-1" strike="noStrike">
                    <a:solidFill>
                      <a:srgbClr val="222618"/>
                    </a:solidFill>
                    <a:latin typeface="Arial"/>
                  </a:defRPr>
                </a:pPr>
                <a:r>
                  <a:rPr b="1" lang="en-GB" sz="1000" spc="-1" strike="noStrike">
                    <a:solidFill>
                      <a:srgbClr val="222618"/>
                    </a:solidFill>
                    <a:latin typeface="Arial"/>
                  </a:rPr>
                  <a:t>Total Cu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.0" sourceLinked="0"/>
        <c:majorTickMark val="none"/>
        <c:minorTickMark val="none"/>
        <c:tickLblPos val="nextTo"/>
        <c:spPr>
          <a:ln w="9360">
            <a:solidFill>
              <a:srgbClr val="ffffff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222618"/>
                </a:solidFill>
                <a:latin typeface="Arial"/>
              </a:defRPr>
            </a:pPr>
          </a:p>
        </c:txPr>
        <c:crossAx val="7129301"/>
        <c:crosses val="autoZero"/>
        <c:crossBetween val="midCat"/>
      </c:valAx>
      <c:valAx>
        <c:axId val="7129301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1" lang="en-GB" sz="1000" spc="-1" strike="noStrike">
                    <a:solidFill>
                      <a:srgbClr val="222618"/>
                    </a:solidFill>
                    <a:latin typeface="Arial"/>
                  </a:defRPr>
                </a:pPr>
                <a:r>
                  <a:rPr b="1" lang="en-GB" sz="1000" spc="-1" strike="noStrike">
                    <a:solidFill>
                      <a:srgbClr val="222618"/>
                    </a:solidFill>
                    <a:latin typeface="Arial"/>
                  </a:rPr>
                  <a:t>Total U</a:t>
                </a:r>
              </a:p>
            </c:rich>
          </c:tx>
          <c:layout>
            <c:manualLayout>
              <c:xMode val="edge"/>
              <c:yMode val="edge"/>
              <c:x val="0.022419072615923"/>
              <c:y val="0.31949524506218"/>
            </c:manualLayout>
          </c:layout>
          <c:overlay val="0"/>
          <c:spPr>
            <a:noFill/>
            <a:ln w="0">
              <a:noFill/>
            </a:ln>
          </c:spPr>
        </c:title>
        <c:numFmt formatCode="0.0" sourceLinked="0"/>
        <c:majorTickMark val="none"/>
        <c:minorTickMark val="none"/>
        <c:tickLblPos val="nextTo"/>
        <c:spPr>
          <a:ln w="9360">
            <a:solidFill>
              <a:srgbClr val="ffffff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222618"/>
                </a:solidFill>
                <a:latin typeface="Arial"/>
              </a:defRPr>
            </a:pPr>
          </a:p>
        </c:txPr>
        <c:crossAx val="74380045"/>
        <c:crosses val="autoZero"/>
        <c:crossBetween val="midCat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ldImg"/>
          </p:nvPr>
        </p:nvSpPr>
        <p:spPr>
          <a:xfrm>
            <a:off x="1257480" y="720720"/>
            <a:ext cx="4800600" cy="3600360"/>
          </a:xfrm>
          <a:prstGeom prst="rect">
            <a:avLst/>
          </a:prstGeom>
          <a:ln w="0">
            <a:noFill/>
          </a:ln>
        </p:spPr>
      </p:sp>
      <p:sp>
        <p:nvSpPr>
          <p:cNvPr id="112" name=""/>
          <p:cNvSpPr/>
          <p:nvPr/>
        </p:nvSpPr>
        <p:spPr>
          <a:xfrm>
            <a:off x="731880" y="4560840"/>
            <a:ext cx="5851440" cy="43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ldImg"/>
          </p:nvPr>
        </p:nvSpPr>
        <p:spPr>
          <a:xfrm>
            <a:off x="1257480" y="720720"/>
            <a:ext cx="4800600" cy="3600360"/>
          </a:xfrm>
          <a:prstGeom prst="rect">
            <a:avLst/>
          </a:prstGeom>
          <a:ln w="0">
            <a:noFill/>
          </a:ln>
        </p:spPr>
      </p:sp>
      <p:sp>
        <p:nvSpPr>
          <p:cNvPr id="114" name=""/>
          <p:cNvSpPr/>
          <p:nvPr/>
        </p:nvSpPr>
        <p:spPr>
          <a:xfrm>
            <a:off x="731880" y="4560840"/>
            <a:ext cx="5851440" cy="43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sldImg"/>
          </p:nvPr>
        </p:nvSpPr>
        <p:spPr>
          <a:xfrm>
            <a:off x="1257480" y="720720"/>
            <a:ext cx="4800600" cy="3600360"/>
          </a:xfrm>
          <a:prstGeom prst="rect">
            <a:avLst/>
          </a:prstGeom>
          <a:ln w="0">
            <a:noFill/>
          </a:ln>
        </p:spPr>
      </p:sp>
      <p:sp>
        <p:nvSpPr>
          <p:cNvPr id="116" name=""/>
          <p:cNvSpPr/>
          <p:nvPr/>
        </p:nvSpPr>
        <p:spPr>
          <a:xfrm>
            <a:off x="731880" y="4560840"/>
            <a:ext cx="5851440" cy="43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sldImg"/>
          </p:nvPr>
        </p:nvSpPr>
        <p:spPr>
          <a:xfrm>
            <a:off x="1257480" y="720720"/>
            <a:ext cx="4800600" cy="3600360"/>
          </a:xfrm>
          <a:prstGeom prst="rect">
            <a:avLst/>
          </a:prstGeom>
          <a:ln w="0">
            <a:noFill/>
          </a:ln>
        </p:spPr>
      </p:sp>
      <p:sp>
        <p:nvSpPr>
          <p:cNvPr id="118" name=""/>
          <p:cNvSpPr/>
          <p:nvPr/>
        </p:nvSpPr>
        <p:spPr>
          <a:xfrm>
            <a:off x="731880" y="4560840"/>
            <a:ext cx="5851440" cy="43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775B646-A3A5-4209-AF89-3C7CB35AFDCA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4CF0226-9BFA-470F-94EC-7D6B92EA597A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A1BD998-DABE-4EEF-A205-89B76B4AC73B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DC7B2F4-FFE8-4FF3-B02F-EB2373C1A5C8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C46AD66-12DE-4F1E-9A8C-D08181BDEF21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2244861-E2AB-452E-B0BE-98E5CF5E98EC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44321FD-859F-4978-B904-DE5C2F916073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E4C35DF-E5EA-4524-B529-FC42B698B9CD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6E50368-126A-4C4B-8344-EF5E4BFEDD32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CAF399A-729C-4DAA-B313-594AAAC01084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FC236CB-B096-4825-AD24-B103CBA4A9C7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0B9C4A0-F41D-4CB1-92CF-8DDB5A13C591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ffff">
                <a:alpha val="0"/>
              </a:srgbClr>
            </a:gs>
            <a:gs pos="100000">
              <a:srgbClr val="505a21">
                <a:alpha val="21176"/>
              </a:srgbClr>
            </a:gs>
          </a:gsLst>
          <a:path path="rect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 idx="1"/>
          </p:nvPr>
        </p:nvSpPr>
        <p:spPr>
          <a:xfrm>
            <a:off x="9448920" y="6491880"/>
            <a:ext cx="2742840" cy="36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GB" sz="1800" spc="-1" strike="noStrike">
                <a:solidFill>
                  <a:schemeClr val="accent6">
                    <a:lumMod val="50000"/>
                  </a:schemeClr>
                </a:solidFill>
                <a:latin typeface="Source Sans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3331401-4781-41E7-BABC-E894A986867D}" type="slidenum">
              <a:rPr b="0" lang="en-GB" sz="1800" spc="-1" strike="noStrike">
                <a:solidFill>
                  <a:schemeClr val="accent6">
                    <a:lumMod val="50000"/>
                  </a:schemeClr>
                </a:solidFill>
                <a:latin typeface="Source Sans Pro"/>
              </a:rPr>
              <a:t>1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7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7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7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7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7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8.jpeg"/><Relationship Id="rId3" Type="http://schemas.openxmlformats.org/officeDocument/2006/relationships/chart" Target="../charts/chart2.xml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680" y="0"/>
            <a:ext cx="12187440" cy="76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spcBef>
                <a:spcPts val="37"/>
              </a:spcBef>
              <a:spcAft>
                <a:spcPts val="37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US" sz="3200" spc="-1" strike="noStrike">
                <a:solidFill>
                  <a:srgbClr val="003300"/>
                </a:solidFill>
                <a:latin typeface="Arial"/>
              </a:rPr>
              <a:t>The DecLaRe DSS – Landing web page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1371600" y="688320"/>
            <a:ext cx="9144000" cy="6097680"/>
          </a:xfrm>
          <a:prstGeom prst="rect">
            <a:avLst/>
          </a:prstGeom>
          <a:ln w="0"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"/>
          <p:cNvSpPr/>
          <p:nvPr/>
        </p:nvSpPr>
        <p:spPr>
          <a:xfrm>
            <a:off x="9753840" y="0"/>
            <a:ext cx="2438280" cy="320760"/>
          </a:xfrm>
          <a:prstGeom prst="rect">
            <a:avLst/>
          </a:prstGeom>
          <a:solidFill>
            <a:srgbClr val="158466"/>
          </a:solidFill>
          <a:ln cap="sq" w="9360">
            <a:solidFill>
              <a:srgbClr val="15846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91440" anchor="t">
            <a:noAutofit/>
          </a:bodyPr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515600"/>
              </a:tabLst>
            </a:pPr>
            <a:r>
              <a:rPr b="1" i="1" lang="en-US" sz="1400" spc="-1" strike="noStrike">
                <a:solidFill>
                  <a:srgbClr val="ffffff"/>
                </a:solidFill>
                <a:latin typeface="TheSansOffice"/>
              </a:rPr>
              <a:t>Technical Overview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51560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2057400" y="457200"/>
            <a:ext cx="8686800" cy="6008760"/>
          </a:xfrm>
          <a:prstGeom prst="rect">
            <a:avLst/>
          </a:prstGeom>
          <a:ln w="0">
            <a:noFill/>
          </a:ln>
        </p:spPr>
      </p:pic>
      <p:sp>
        <p:nvSpPr>
          <p:cNvPr id="79" name=""/>
          <p:cNvSpPr/>
          <p:nvPr/>
        </p:nvSpPr>
        <p:spPr>
          <a:xfrm>
            <a:off x="1752480" y="2698920"/>
            <a:ext cx="3048120" cy="37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1" lang="en-US" sz="1600" spc="-1" strike="noStrike">
                <a:solidFill>
                  <a:srgbClr val="000099"/>
                </a:solidFill>
                <a:latin typeface="Arial"/>
              </a:rPr>
              <a:t>toolbox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was realized based on open source software and is based on the following software stack:</a:t>
            </a:r>
            <a:br>
              <a:rPr sz="1600"/>
            </a:b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OS: Ubuntu Linux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Web Server: Apache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GIS Server: MapServer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Database: PostgreSQL + 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                  PostGIS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Libraries: PROJ,GDAL/OGR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Arial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Web: JavaScript, jQuery,</a:t>
            </a:r>
            <a:br>
              <a:rPr sz="1600"/>
            </a:b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     PHP, Python, OpenLayers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"/>
          <p:cNvSpPr/>
          <p:nvPr/>
        </p:nvSpPr>
        <p:spPr>
          <a:xfrm>
            <a:off x="9753840" y="0"/>
            <a:ext cx="2438280" cy="320760"/>
          </a:xfrm>
          <a:prstGeom prst="rect">
            <a:avLst/>
          </a:prstGeom>
          <a:solidFill>
            <a:srgbClr val="158466"/>
          </a:solidFill>
          <a:ln cap="sq" w="9360">
            <a:solidFill>
              <a:srgbClr val="15846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91440" anchor="t">
            <a:noAutofit/>
          </a:bodyPr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515600"/>
              </a:tabLst>
            </a:pPr>
            <a:r>
              <a:rPr b="1" i="1" lang="en-US" sz="1400" spc="-1" strike="noStrike">
                <a:solidFill>
                  <a:srgbClr val="ffffff"/>
                </a:solidFill>
                <a:latin typeface="TheSansOffice"/>
              </a:rPr>
              <a:t>Tools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51560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"/>
          <p:cNvSpPr/>
          <p:nvPr/>
        </p:nvSpPr>
        <p:spPr>
          <a:xfrm>
            <a:off x="1143000" y="914400"/>
            <a:ext cx="11201400" cy="556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Land Evaluation Tool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Based on the framework for land evaluation by the FAO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Calculation of crop suitability (maize, cassava, cotton) at a scale of 250 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Region-specific analysis with adjustable inputs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Suitability for micro dosing application (in development)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Evaluates site-specific fertilizer application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Focus on smallholder farming systems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Micronutrient Chain Tool (in development)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Identifies areas at risk of human micronutrient deficiency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Connects geology &amp; soil to food-chain nutrient flow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de-DE" sz="2400" spc="-1" strike="noStrike">
                <a:solidFill>
                  <a:srgbClr val="000000"/>
                </a:solidFill>
                <a:latin typeface="Arial"/>
              </a:rPr>
              <a:t>Additional Tools (open to collaboration)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Arial"/>
              </a:rPr>
              <a:t>Your tool here …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"/>
          <p:cNvSpPr/>
          <p:nvPr/>
        </p:nvSpPr>
        <p:spPr>
          <a:xfrm>
            <a:off x="9753840" y="0"/>
            <a:ext cx="2438280" cy="320760"/>
          </a:xfrm>
          <a:prstGeom prst="rect">
            <a:avLst/>
          </a:prstGeom>
          <a:solidFill>
            <a:srgbClr val="158466"/>
          </a:solidFill>
          <a:ln cap="sq" w="9360">
            <a:solidFill>
              <a:srgbClr val="15846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91440" anchor="t">
            <a:noAutofit/>
          </a:bodyPr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515600"/>
              </a:tabLst>
            </a:pPr>
            <a:r>
              <a:rPr b="1" i="1" lang="en-US" sz="1400" spc="-1" strike="noStrike">
                <a:solidFill>
                  <a:srgbClr val="ffffff"/>
                </a:solidFill>
                <a:latin typeface="TheSansOffice"/>
              </a:rPr>
              <a:t>Land Evaluation Tool </a:t>
            </a:r>
            <a:endParaRPr b="0" lang="en-US" sz="1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51560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1371600" y="1371600"/>
            <a:ext cx="8950320" cy="5354640"/>
          </a:xfrm>
          <a:prstGeom prst="rect">
            <a:avLst/>
          </a:prstGeom>
          <a:ln w="0">
            <a:noFill/>
          </a:ln>
        </p:spPr>
      </p:pic>
      <p:sp>
        <p:nvSpPr>
          <p:cNvPr id="84" name=""/>
          <p:cNvSpPr/>
          <p:nvPr/>
        </p:nvSpPr>
        <p:spPr>
          <a:xfrm>
            <a:off x="1371600" y="228600"/>
            <a:ext cx="8915400" cy="11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US" sz="2000" spc="-1" strike="noStrike">
                <a:latin typeface="Arial"/>
              </a:rPr>
              <a:t>Land Evaluation Tool</a:t>
            </a:r>
            <a:endParaRPr b="0" lang="en-US" sz="2000" spc="-1" strike="noStrike"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latin typeface="Arial"/>
              </a:rPr>
              <a:t>  </a:t>
            </a:r>
            <a:r>
              <a:rPr b="0" lang="en-US" sz="1600" spc="-1" strike="noStrike">
                <a:latin typeface="Arial"/>
              </a:rPr>
              <a:t>Based on the framework for land evaluation by the FAO </a:t>
            </a:r>
            <a:endParaRPr b="0" lang="en-US" sz="1600" spc="-1" strike="noStrike"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latin typeface="Arial"/>
              </a:rPr>
              <a:t>  </a:t>
            </a:r>
            <a:r>
              <a:rPr b="0" lang="en-US" sz="1600" spc="-1" strike="noStrike">
                <a:latin typeface="Arial"/>
              </a:rPr>
              <a:t>Calculation of crop suitability (maize, cassava, cotton) at a scale of 250 m</a:t>
            </a:r>
            <a:endParaRPr b="0" lang="en-US" sz="1600" spc="-1" strike="noStrike">
              <a:latin typeface="Arial"/>
            </a:endParaRPr>
          </a:p>
          <a:p>
            <a:pPr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latin typeface="Arial"/>
              </a:rPr>
              <a:t>  </a:t>
            </a:r>
            <a:r>
              <a:rPr b="0" lang="en-US" sz="1600" spc="-1" strike="noStrike">
                <a:latin typeface="Arial"/>
              </a:rPr>
              <a:t>Region-specific analysis with adjustable inputs</a:t>
            </a:r>
            <a:endParaRPr b="0" lang="en-US" sz="16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"/>
          <p:cNvSpPr/>
          <p:nvPr/>
        </p:nvSpPr>
        <p:spPr>
          <a:xfrm>
            <a:off x="9753840" y="0"/>
            <a:ext cx="2438280" cy="320760"/>
          </a:xfrm>
          <a:prstGeom prst="rect">
            <a:avLst/>
          </a:prstGeom>
          <a:solidFill>
            <a:srgbClr val="158466"/>
          </a:solidFill>
          <a:ln cap="sq" w="9360">
            <a:solidFill>
              <a:srgbClr val="15846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91440" anchor="t">
            <a:noAutofit/>
          </a:bodyPr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515600"/>
              </a:tabLst>
            </a:pPr>
            <a:r>
              <a:rPr b="1" i="1" lang="en-US" sz="1400" spc="-1" strike="noStrike">
                <a:solidFill>
                  <a:srgbClr val="ffffff"/>
                </a:solidFill>
                <a:latin typeface="TheSansOffice"/>
              </a:rPr>
              <a:t>Tools</a:t>
            </a:r>
            <a:endParaRPr b="0" lang="en-US" sz="1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515600"/>
              </a:tabLst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86" name=""/>
          <p:cNvSpPr/>
          <p:nvPr/>
        </p:nvSpPr>
        <p:spPr>
          <a:xfrm>
            <a:off x="2514600" y="457200"/>
            <a:ext cx="6248520" cy="99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de-DE" sz="2000" spc="-1" strike="noStrike">
                <a:latin typeface="Arial"/>
              </a:rPr>
              <a:t>Micronutrient Chain Tool (in development)</a:t>
            </a:r>
            <a:endParaRPr b="0" lang="en-US" sz="2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  <a:ea typeface="Arial"/>
              </a:rPr>
              <a:t>Identifies areas at risk of human micronutrient deficiency </a:t>
            </a:r>
            <a:endParaRPr b="0" lang="en-US" sz="16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  <a:ea typeface="Arial"/>
              </a:rPr>
              <a:t>Connects geology &amp; soil to food-chain nutrient flow </a:t>
            </a:r>
            <a:br>
              <a:rPr sz="1600"/>
            </a:b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6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endParaRPr b="0" lang="en-US" sz="1600" spc="-1" strike="noStrike"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2552400" y="1447920"/>
            <a:ext cx="6820200" cy="51465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ldNum" idx="2"/>
          </p:nvPr>
        </p:nvSpPr>
        <p:spPr>
          <a:xfrm>
            <a:off x="9448920" y="6491880"/>
            <a:ext cx="2742840" cy="36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GB" sz="1800" spc="-1" strike="noStrike">
                <a:solidFill>
                  <a:schemeClr val="accent6">
                    <a:lumMod val="50000"/>
                  </a:schemeClr>
                </a:solidFill>
                <a:latin typeface="Source Sans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911F9F0-86F8-4576-9EA4-A41D70AB3024}" type="slidenum">
              <a:rPr b="0" lang="en-GB" sz="1800" spc="-1" strike="noStrike">
                <a:solidFill>
                  <a:schemeClr val="accent6">
                    <a:lumMod val="50000"/>
                  </a:schemeClr>
                </a:solidFill>
                <a:latin typeface="Source Sans Pro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pic>
        <p:nvPicPr>
          <p:cNvPr id="89" name="Content Placeholder 1" descr=""/>
          <p:cNvPicPr/>
          <p:nvPr/>
        </p:nvPicPr>
        <p:blipFill>
          <a:blip r:embed="rId1"/>
          <a:stretch/>
        </p:blipFill>
        <p:spPr>
          <a:xfrm>
            <a:off x="475920" y="1725840"/>
            <a:ext cx="4904640" cy="3714840"/>
          </a:xfrm>
          <a:prstGeom prst="rect">
            <a:avLst/>
          </a:prstGeom>
          <a:ln cap="sq" w="38100">
            <a:solidFill>
              <a:srgbClr val="000000"/>
            </a:solidFill>
            <a:miter/>
          </a:ln>
          <a:effectLst>
            <a:outerShdw algn="tl" blurRad="50760" dir="2700000" dist="37674" rotWithShape="0">
              <a:srgbClr val="000000">
                <a:alpha val="43000"/>
              </a:srgbClr>
            </a:outerShdw>
          </a:effectLst>
        </p:spPr>
      </p:pic>
      <p:grpSp>
        <p:nvGrpSpPr>
          <p:cNvPr id="90" name="Groupe 1"/>
          <p:cNvGrpSpPr/>
          <p:nvPr/>
        </p:nvGrpSpPr>
        <p:grpSpPr>
          <a:xfrm>
            <a:off x="438840" y="203760"/>
            <a:ext cx="11314080" cy="1060920"/>
            <a:chOff x="438840" y="203760"/>
            <a:chExt cx="11314080" cy="1060920"/>
          </a:xfrm>
        </p:grpSpPr>
        <p:sp>
          <p:nvSpPr>
            <p:cNvPr id="91" name="Google Shape;228;p 1"/>
            <p:cNvSpPr/>
            <p:nvPr/>
          </p:nvSpPr>
          <p:spPr>
            <a:xfrm>
              <a:off x="438840" y="203760"/>
              <a:ext cx="11314080" cy="1060920"/>
            </a:xfrm>
            <a:prstGeom prst="roundRect">
              <a:avLst>
                <a:gd name="adj" fmla="val 19575"/>
              </a:avLst>
            </a:prstGeom>
            <a:solidFill>
              <a:srgbClr val="505a2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Google Shape;230;p 1"/>
            <p:cNvSpPr/>
            <p:nvPr/>
          </p:nvSpPr>
          <p:spPr>
            <a:xfrm>
              <a:off x="438840" y="204120"/>
              <a:ext cx="992160" cy="1060560"/>
            </a:xfrm>
            <a:custGeom>
              <a:avLst/>
              <a:gdLst>
                <a:gd name="textAreaLeft" fmla="*/ 0 w 992160"/>
                <a:gd name="textAreaRight" fmla="*/ 992520 w 992160"/>
                <a:gd name="textAreaTop" fmla="*/ 0 h 1060560"/>
                <a:gd name="textAreaBottom" fmla="*/ 1060920 h 1060560"/>
              </a:gdLst>
              <a:ahLst/>
              <a:rect l="textAreaLeft" t="textAreaTop" r="textAreaRight" b="textAreaBottom"/>
              <a:pathLst>
                <a:path w="45313" h="31832">
                  <a:moveTo>
                    <a:pt x="6116" y="0"/>
                  </a:moveTo>
                  <a:cubicBezTo>
                    <a:pt x="2757" y="0"/>
                    <a:pt x="0" y="2714"/>
                    <a:pt x="0" y="6117"/>
                  </a:cubicBezTo>
                  <a:lnTo>
                    <a:pt x="0" y="25715"/>
                  </a:lnTo>
                  <a:cubicBezTo>
                    <a:pt x="0" y="29118"/>
                    <a:pt x="2757" y="31831"/>
                    <a:pt x="6116" y="31831"/>
                  </a:cubicBezTo>
                  <a:lnTo>
                    <a:pt x="45313" y="31831"/>
                  </a:lnTo>
                  <a:lnTo>
                    <a:pt x="453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Google Shape;231;p 1"/>
            <p:cNvSpPr/>
            <p:nvPr/>
          </p:nvSpPr>
          <p:spPr>
            <a:xfrm>
              <a:off x="1408680" y="203760"/>
              <a:ext cx="75600" cy="1060560"/>
            </a:xfrm>
            <a:custGeom>
              <a:avLst/>
              <a:gdLst>
                <a:gd name="textAreaLeft" fmla="*/ 0 w 75600"/>
                <a:gd name="textAreaRight" fmla="*/ 75960 w 75600"/>
                <a:gd name="textAreaTop" fmla="*/ 0 h 1060560"/>
                <a:gd name="textAreaBottom" fmla="*/ 1060920 h 1060560"/>
              </a:gdLst>
              <a:ahLst/>
              <a:rect l="textAreaLeft" t="textAreaTop" r="textAreaRight" b="textAreaBottom"/>
              <a:pathLst>
                <a:path w="2284" h="31832">
                  <a:moveTo>
                    <a:pt x="1" y="0"/>
                  </a:moveTo>
                  <a:lnTo>
                    <a:pt x="1" y="31831"/>
                  </a:lnTo>
                  <a:lnTo>
                    <a:pt x="2284" y="31831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rgbClr val="f9b14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94" name="Image 1" descr=""/>
            <p:cNvPicPr/>
            <p:nvPr/>
          </p:nvPicPr>
          <p:blipFill>
            <a:blip r:embed="rId2"/>
            <a:srcRect l="30951" t="17015" r="32220" b="21778"/>
            <a:stretch/>
          </p:blipFill>
          <p:spPr>
            <a:xfrm>
              <a:off x="672840" y="257040"/>
              <a:ext cx="577080" cy="959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5" name="Google Shape;244;p 1"/>
          <p:cNvSpPr/>
          <p:nvPr/>
        </p:nvSpPr>
        <p:spPr>
          <a:xfrm>
            <a:off x="1471680" y="390240"/>
            <a:ext cx="10240920" cy="93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b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Arial Black"/>
                <a:ea typeface="Arial"/>
              </a:rPr>
              <a:t>Participatory soil mapping aided by gamma spectroscopy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6" name="Picture 1" descr=""/>
          <p:cNvPicPr/>
          <p:nvPr/>
        </p:nvPicPr>
        <p:blipFill>
          <a:blip r:embed="rId3"/>
          <a:srcRect l="5548" t="6542" r="4970" b="7258"/>
          <a:stretch/>
        </p:blipFill>
        <p:spPr>
          <a:xfrm>
            <a:off x="5750640" y="1725840"/>
            <a:ext cx="6075360" cy="5008680"/>
          </a:xfrm>
          <a:prstGeom prst="rect">
            <a:avLst/>
          </a:prstGeom>
          <a:ln cap="sq" w="38100">
            <a:solidFill>
              <a:srgbClr val="000000"/>
            </a:solidFill>
            <a:miter/>
          </a:ln>
          <a:effectLst>
            <a:outerShdw algn="tl" blurRad="50760" dir="2700000" dist="37674" rotWithShape="0">
              <a:srgbClr val="000000">
                <a:alpha val="43000"/>
              </a:srgbClr>
            </a:outerShdw>
          </a:effectLst>
        </p:spPr>
      </p:pic>
      <p:sp>
        <p:nvSpPr>
          <p:cNvPr id="97" name="TextBox 1"/>
          <p:cNvSpPr/>
          <p:nvPr/>
        </p:nvSpPr>
        <p:spPr>
          <a:xfrm>
            <a:off x="354240" y="1333440"/>
            <a:ext cx="4904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chemeClr val="accent1"/>
                </a:solidFill>
                <a:latin typeface="Arial"/>
              </a:rPr>
              <a:t>Participatory Soil Mapping Process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8" name="TextBox 2"/>
          <p:cNvSpPr/>
          <p:nvPr/>
        </p:nvSpPr>
        <p:spPr>
          <a:xfrm>
            <a:off x="5618520" y="1332720"/>
            <a:ext cx="4904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chemeClr val="accent1"/>
                </a:solidFill>
                <a:latin typeface="Arial"/>
              </a:rPr>
              <a:t>Preliminary Soil Map of Boukoussera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9" name="TextBox 3"/>
          <p:cNvSpPr/>
          <p:nvPr/>
        </p:nvSpPr>
        <p:spPr>
          <a:xfrm>
            <a:off x="475920" y="5628600"/>
            <a:ext cx="498960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41200" indent="-241200" algn="just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  <a:buClr>
                <a:srgbClr val="414141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rgbClr val="414141"/>
                </a:solidFill>
                <a:latin typeface="Calibri"/>
                <a:ea typeface="Calibri"/>
              </a:rPr>
              <a:t>The participatory approach helps to bridge the language/knowledge divide between rural farmers and researchers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ldNum" idx="3"/>
          </p:nvPr>
        </p:nvSpPr>
        <p:spPr>
          <a:xfrm>
            <a:off x="9448920" y="6491880"/>
            <a:ext cx="2742840" cy="365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GB" sz="1800" spc="-1" strike="noStrike">
                <a:solidFill>
                  <a:schemeClr val="accent6">
                    <a:lumMod val="50000"/>
                  </a:schemeClr>
                </a:solidFill>
                <a:latin typeface="Source Sans Pro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5544BF3-5E81-4155-8BA0-28271AC4B44A}" type="slidenum">
              <a:rPr b="0" lang="en-GB" sz="1800" spc="-1" strike="noStrike">
                <a:solidFill>
                  <a:schemeClr val="accent6">
                    <a:lumMod val="50000"/>
                  </a:schemeClr>
                </a:solidFill>
                <a:latin typeface="Source Sans Pro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grpSp>
        <p:nvGrpSpPr>
          <p:cNvPr id="101" name="Groupe 2"/>
          <p:cNvGrpSpPr/>
          <p:nvPr/>
        </p:nvGrpSpPr>
        <p:grpSpPr>
          <a:xfrm>
            <a:off x="438840" y="119880"/>
            <a:ext cx="11314080" cy="1060920"/>
            <a:chOff x="438840" y="119880"/>
            <a:chExt cx="11314080" cy="1060920"/>
          </a:xfrm>
        </p:grpSpPr>
        <p:sp>
          <p:nvSpPr>
            <p:cNvPr id="102" name="Google Shape;228;p 2"/>
            <p:cNvSpPr/>
            <p:nvPr/>
          </p:nvSpPr>
          <p:spPr>
            <a:xfrm>
              <a:off x="438840" y="119880"/>
              <a:ext cx="11314080" cy="1060920"/>
            </a:xfrm>
            <a:prstGeom prst="roundRect">
              <a:avLst>
                <a:gd name="adj" fmla="val 19575"/>
              </a:avLst>
            </a:prstGeom>
            <a:solidFill>
              <a:srgbClr val="505a2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" name="Google Shape;230;p 2"/>
            <p:cNvSpPr/>
            <p:nvPr/>
          </p:nvSpPr>
          <p:spPr>
            <a:xfrm>
              <a:off x="438840" y="119880"/>
              <a:ext cx="992160" cy="1060560"/>
            </a:xfrm>
            <a:custGeom>
              <a:avLst/>
              <a:gdLst>
                <a:gd name="textAreaLeft" fmla="*/ 0 w 992160"/>
                <a:gd name="textAreaRight" fmla="*/ 992520 w 992160"/>
                <a:gd name="textAreaTop" fmla="*/ 0 h 1060560"/>
                <a:gd name="textAreaBottom" fmla="*/ 1060920 h 1060560"/>
              </a:gdLst>
              <a:ahLst/>
              <a:rect l="textAreaLeft" t="textAreaTop" r="textAreaRight" b="textAreaBottom"/>
              <a:pathLst>
                <a:path w="45313" h="31832">
                  <a:moveTo>
                    <a:pt x="6116" y="0"/>
                  </a:moveTo>
                  <a:cubicBezTo>
                    <a:pt x="2757" y="0"/>
                    <a:pt x="0" y="2714"/>
                    <a:pt x="0" y="6117"/>
                  </a:cubicBezTo>
                  <a:lnTo>
                    <a:pt x="0" y="25715"/>
                  </a:lnTo>
                  <a:cubicBezTo>
                    <a:pt x="0" y="29118"/>
                    <a:pt x="2757" y="31831"/>
                    <a:pt x="6116" y="31831"/>
                  </a:cubicBezTo>
                  <a:lnTo>
                    <a:pt x="45313" y="31831"/>
                  </a:lnTo>
                  <a:lnTo>
                    <a:pt x="4531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" name="Google Shape;231;p 2"/>
            <p:cNvSpPr/>
            <p:nvPr/>
          </p:nvSpPr>
          <p:spPr>
            <a:xfrm>
              <a:off x="1408680" y="119880"/>
              <a:ext cx="75600" cy="1060560"/>
            </a:xfrm>
            <a:custGeom>
              <a:avLst/>
              <a:gdLst>
                <a:gd name="textAreaLeft" fmla="*/ 0 w 75600"/>
                <a:gd name="textAreaRight" fmla="*/ 75960 w 75600"/>
                <a:gd name="textAreaTop" fmla="*/ 0 h 1060560"/>
                <a:gd name="textAreaBottom" fmla="*/ 1060920 h 1060560"/>
              </a:gdLst>
              <a:ahLst/>
              <a:rect l="textAreaLeft" t="textAreaTop" r="textAreaRight" b="textAreaBottom"/>
              <a:pathLst>
                <a:path w="2284" h="31832">
                  <a:moveTo>
                    <a:pt x="1" y="0"/>
                  </a:moveTo>
                  <a:lnTo>
                    <a:pt x="1" y="31831"/>
                  </a:lnTo>
                  <a:lnTo>
                    <a:pt x="2284" y="31831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rgbClr val="f9b147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05" name="Image 2" descr=""/>
            <p:cNvPicPr/>
            <p:nvPr/>
          </p:nvPicPr>
          <p:blipFill>
            <a:blip r:embed="rId1"/>
            <a:srcRect l="30951" t="17015" r="32220" b="21778"/>
            <a:stretch/>
          </p:blipFill>
          <p:spPr>
            <a:xfrm>
              <a:off x="672840" y="172800"/>
              <a:ext cx="577080" cy="959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6" name="Google Shape;244;p 2"/>
          <p:cNvSpPr/>
          <p:nvPr/>
        </p:nvSpPr>
        <p:spPr>
          <a:xfrm>
            <a:off x="1471680" y="306360"/>
            <a:ext cx="10240920" cy="93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b">
            <a:no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000000"/>
                </a:solidFill>
                <a:latin typeface="Arial Black"/>
                <a:ea typeface="Arial"/>
              </a:rPr>
              <a:t>Micronutrient Chain Assessment in Northern Ghana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07" name="Picture 2" descr=""/>
          <p:cNvPicPr/>
          <p:nvPr/>
        </p:nvPicPr>
        <p:blipFill>
          <a:blip r:embed="rId2"/>
          <a:srcRect l="1271" t="3584" r="777" b="3482"/>
          <a:stretch/>
        </p:blipFill>
        <p:spPr>
          <a:xfrm>
            <a:off x="3749040" y="1423080"/>
            <a:ext cx="7963200" cy="4834800"/>
          </a:xfrm>
          <a:prstGeom prst="rect">
            <a:avLst/>
          </a:prstGeom>
          <a:ln w="0">
            <a:noFill/>
          </a:ln>
        </p:spPr>
      </p:pic>
      <p:sp>
        <p:nvSpPr>
          <p:cNvPr id="108" name="TextBox 4"/>
          <p:cNvSpPr/>
          <p:nvPr/>
        </p:nvSpPr>
        <p:spPr>
          <a:xfrm>
            <a:off x="164880" y="1142640"/>
            <a:ext cx="3514320" cy="3058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67680" rIns="67680" tIns="67680" bIns="67680" anchor="ctr">
            <a:spAutoFit/>
          </a:bodyPr>
          <a:p>
            <a:pPr marL="380880" indent="-380880" algn="just">
              <a:lnSpc>
                <a:spcPct val="100000"/>
              </a:lnSpc>
              <a:buClr>
                <a:srgbClr val="012238"/>
              </a:buClr>
              <a:buFont typeface="Wingdings" charset="2"/>
              <a:buChar char=""/>
            </a:pPr>
            <a:r>
              <a:rPr b="0" lang="en-GB" sz="1870" spc="-1" strike="noStrike">
                <a:solidFill>
                  <a:schemeClr val="accent1"/>
                </a:solidFill>
                <a:latin typeface="Arial"/>
              </a:rPr>
              <a:t>93 soil and rock samples were collected in 2023. </a:t>
            </a:r>
            <a:endParaRPr b="0" lang="en-US" sz="1870" spc="-1" strike="noStrike">
              <a:latin typeface="Arial"/>
            </a:endParaRPr>
          </a:p>
          <a:p>
            <a:pPr marL="380880" indent="-380880" algn="just">
              <a:lnSpc>
                <a:spcPct val="100000"/>
              </a:lnSpc>
              <a:buClr>
                <a:srgbClr val="012238"/>
              </a:buClr>
              <a:buFont typeface="Wingdings" charset="2"/>
              <a:buChar char=""/>
            </a:pPr>
            <a:r>
              <a:rPr b="0" lang="en-GB" sz="1870" spc="-1" strike="noStrike">
                <a:solidFill>
                  <a:schemeClr val="accent1"/>
                </a:solidFill>
                <a:latin typeface="Arial"/>
              </a:rPr>
              <a:t>In 2024, </a:t>
            </a:r>
            <a:endParaRPr b="0" lang="en-US" sz="1870" spc="-1" strike="noStrike">
              <a:latin typeface="Arial"/>
            </a:endParaRPr>
          </a:p>
          <a:p>
            <a:pPr marL="380880" indent="-380880" algn="just">
              <a:lnSpc>
                <a:spcPct val="100000"/>
              </a:lnSpc>
              <a:buClr>
                <a:srgbClr val="012238"/>
              </a:buClr>
              <a:buFont typeface="Wingdings" charset="2"/>
              <a:buChar char=""/>
            </a:pPr>
            <a:r>
              <a:rPr b="0" lang="en-GB" sz="1870" spc="-1" strike="noStrike">
                <a:solidFill>
                  <a:schemeClr val="accent1"/>
                </a:solidFill>
                <a:latin typeface="Arial"/>
              </a:rPr>
              <a:t>Up to 30 soil samples were taken per geological formations (at 3 depths)</a:t>
            </a:r>
            <a:endParaRPr b="0" lang="en-US" sz="1870" spc="-1" strike="noStrike">
              <a:latin typeface="Arial"/>
            </a:endParaRPr>
          </a:p>
          <a:p>
            <a:pPr marL="380880" indent="-380880" algn="just">
              <a:lnSpc>
                <a:spcPct val="100000"/>
              </a:lnSpc>
              <a:buClr>
                <a:srgbClr val="012238"/>
              </a:buClr>
              <a:buFont typeface="Wingdings" charset="2"/>
              <a:buChar char=""/>
            </a:pPr>
            <a:r>
              <a:rPr b="0" lang="en-GB" sz="2000" spc="-1" strike="noStrike">
                <a:solidFill>
                  <a:schemeClr val="accent1"/>
                </a:solidFill>
                <a:latin typeface="Arial"/>
                <a:ea typeface="Palatino"/>
              </a:rPr>
              <a:t>Forage also taken at 55 sites in the region.</a:t>
            </a:r>
            <a:endParaRPr b="0" lang="en-US" sz="2000" spc="-1" strike="noStrike">
              <a:latin typeface="Arial"/>
            </a:endParaRPr>
          </a:p>
          <a:p>
            <a:pPr marL="380880" indent="-380880" algn="just">
              <a:lnSpc>
                <a:spcPct val="100000"/>
              </a:lnSpc>
              <a:buClr>
                <a:srgbClr val="012238"/>
              </a:buClr>
              <a:buFont typeface="Wingdings" charset="2"/>
              <a:buChar char=""/>
            </a:pPr>
            <a:r>
              <a:rPr b="0" lang="en-GB" sz="2000" spc="-1" strike="noStrike">
                <a:solidFill>
                  <a:schemeClr val="accent1"/>
                </a:solidFill>
                <a:latin typeface="Arial"/>
                <a:ea typeface="Palatino"/>
              </a:rPr>
              <a:t>Statistical analysis of available data is ongoing</a:t>
            </a:r>
            <a:endParaRPr b="0" lang="en-US" sz="2000" spc="-1" strike="noStrike">
              <a:latin typeface="Arial"/>
            </a:endParaRPr>
          </a:p>
        </p:txBody>
      </p:sp>
      <p:graphicFrame>
        <p:nvGraphicFramePr>
          <p:cNvPr id="109" name="Chart 1"/>
          <p:cNvGraphicFramePr/>
          <p:nvPr/>
        </p:nvGraphicFramePr>
        <p:xfrm>
          <a:off x="304920" y="4207680"/>
          <a:ext cx="3291480" cy="196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0" name="TextBox 5"/>
          <p:cNvSpPr/>
          <p:nvPr/>
        </p:nvSpPr>
        <p:spPr>
          <a:xfrm>
            <a:off x="126000" y="6092280"/>
            <a:ext cx="36226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12238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chemeClr val="accent1"/>
                </a:solidFill>
                <a:latin typeface="Arial"/>
              </a:rPr>
              <a:t>The chart show a very strong correlation between U and Cu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Fire Action Warning Evacuation Procedure by Slidesgo">
  <a:themeElements>
    <a:clrScheme name="Simple Light">
      <a:dk1>
        <a:srgbClr val="ffffff"/>
      </a:dk1>
      <a:lt1>
        <a:srgbClr val="d22f2e"/>
      </a:lt1>
      <a:dk2>
        <a:srgbClr val="b61b1c"/>
      </a:dk2>
      <a:lt2>
        <a:srgbClr val="01395e"/>
      </a:lt2>
      <a:accent1>
        <a:srgbClr val="012238"/>
      </a:accent1>
      <a:accent2>
        <a:srgbClr val="e3f1f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61b1c"/>
      </a:dk2>
      <a:lt2>
        <a:srgbClr val="01395e"/>
      </a:lt2>
      <a:accent1>
        <a:srgbClr val="012238"/>
      </a:accent1>
      <a:accent2>
        <a:srgbClr val="e3f1f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b61b1c"/>
      </a:dk2>
      <a:lt2>
        <a:srgbClr val="01395e"/>
      </a:lt2>
      <a:accent1>
        <a:srgbClr val="012238"/>
      </a:accent1>
      <a:accent2>
        <a:srgbClr val="e3f1f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Application>LibreOffice/7.4.1.2$Windows_X86_64 LibreOffice_project/3c58a8f3a960df8bc8fd77b461821e42c061c5f0</Application>
  <AppVersion>15.0000</AppVersion>
  <Words>100</Words>
  <Paragraphs>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2025-05-20T04:06:10Z</dcterms:created>
  <dc:creator>Chike Madueke</dc:creator>
  <dc:description/>
  <dc:language>en-US</dc:language>
  <cp:lastModifiedBy>Karsten Vennemann</cp:lastModifiedBy>
  <dcterms:modified xsi:type="dcterms:W3CDTF">2025-05-25T19:57:43Z</dcterms:modified>
  <cp:revision>17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2</vt:i4>
  </property>
</Properties>
</file>